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media/media2.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mp3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308" r:id="rId2"/>
    <p:sldId id="302" r:id="rId3"/>
    <p:sldId id="309" r:id="rId4"/>
    <p:sldId id="299" r:id="rId5"/>
    <p:sldId id="303" r:id="rId6"/>
    <p:sldId id="305" r:id="rId7"/>
    <p:sldId id="294" r:id="rId8"/>
    <p:sldId id="307" r:id="rId9"/>
    <p:sldId id="265" r:id="rId10"/>
    <p:sldId id="259" r:id="rId11"/>
    <p:sldId id="297" r:id="rId12"/>
    <p:sldId id="271" r:id="rId13"/>
    <p:sldId id="289" r:id="rId14"/>
    <p:sldId id="290" r:id="rId15"/>
    <p:sldId id="281" r:id="rId16"/>
    <p:sldId id="282" r:id="rId17"/>
    <p:sldId id="283" r:id="rId18"/>
    <p:sldId id="295" r:id="rId19"/>
    <p:sldId id="306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009999"/>
    <a:srgbClr val="14AFE6"/>
    <a:srgbClr val="00FACA"/>
    <a:srgbClr val="00FFCC"/>
    <a:srgbClr val="00FECE"/>
    <a:srgbClr val="A9E0F9"/>
    <a:srgbClr val="D6F4FE"/>
    <a:srgbClr val="F48072"/>
    <a:srgbClr val="F37E7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01" autoAdjust="0"/>
  </p:normalViewPr>
  <p:slideViewPr>
    <p:cSldViewPr snapToGrid="0">
      <p:cViewPr varScale="1">
        <p:scale>
          <a:sx n="98" d="100"/>
          <a:sy n="98" d="100"/>
        </p:scale>
        <p:origin x="-57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pPr/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410330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5af97229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5af97229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97451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91942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Chưa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9284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0858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5649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193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4629151"/>
            <a:ext cx="25146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defRPr/>
            </a:pP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629151"/>
            <a:ext cx="3352801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FD78-BE32-4A22-A575-D204E533973B}" type="slidenum">
              <a:rPr lang="vi-VN" smtClean="0"/>
              <a:pPr>
                <a:defRPr/>
              </a:pPr>
              <a:t>‹#›</a:t>
            </a:fld>
            <a:endParaRPr 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728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5283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317D0CEF-B417-44AB-A987-9193B90D188A}" type="datetimeFigureOut">
              <a:rPr lang="en-US" smtClean="0"/>
              <a:pPr/>
              <a:t>12/30/2021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812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microsoft.com/office/2007/relationships/media" Target="../media/media1.mp3"/><Relationship Id="rId2" Type="http://schemas.openxmlformats.org/officeDocument/2006/relationships/slideLayout" Target="../slideLayouts/slideLayout11.xml"/><Relationship Id="rId1" Type="http://schemas.openxmlformats.org/officeDocument/2006/relationships/audio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media" Target="../media/media2.mp3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mp3"/><Relationship Id="rId6" Type="http://schemas.microsoft.com/office/2007/relationships/media" Target="../media/media1.mp3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7753352" y="292426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35886" y="376286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593"/>
          <a:stretch>
            <a:fillRect/>
          </a:stretch>
        </p:blipFill>
        <p:spPr>
          <a:xfrm>
            <a:off x="0" y="4352924"/>
            <a:ext cx="9144000" cy="790575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267200" y="-956642"/>
            <a:ext cx="609600" cy="6096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2904079"/>
            <a:ext cx="4066286" cy="818567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anchor="ctr"/>
          <a:lstStyle/>
          <a:p>
            <a:pPr algn="ctr" defTabSz="912495">
              <a:defRPr/>
            </a:pPr>
            <a:r>
              <a:rPr lang="en-US" altLang="zh-CN" sz="3600" b="1" dirty="0">
                <a:solidFill>
                  <a:srgbClr val="FF0000"/>
                </a:solidFill>
              </a:rPr>
              <a:t>TIẾNG VIỆT LỚP 1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2470966" y="4579159"/>
            <a:ext cx="4430690" cy="46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6" tIns="45638" rIns="91276" bIns="456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Nguyễn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Thị</a:t>
            </a:r>
            <a:r>
              <a:rPr lang="en-US" altLang="zh-CN" sz="2400" b="1" dirty="0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Thúy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2419807"/>
            <a:ext cx="4184162" cy="3179204"/>
          </a:xfrm>
          <a:prstGeom prst="rect">
            <a:avLst/>
          </a:prstGeom>
          <a:noFill/>
        </p:spPr>
        <p:txBody>
          <a:bodyPr spcFirstLastPara="1" wrap="none" lIns="91276" tIns="45638" rIns="91276" bIns="45638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912495">
              <a:defRPr/>
            </a:pPr>
            <a:endParaRPr lang="en-US" sz="4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1257302"/>
            <a:ext cx="6867730" cy="4112121"/>
          </a:xfrm>
          <a:prstGeom prst="rect">
            <a:avLst/>
          </a:prstGeom>
        </p:spPr>
        <p:txBody>
          <a:bodyPr spcFirstLastPara="1" wrap="none" lIns="68486" tIns="34289" rIns="68486" bIns="34289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684371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4720" y="0"/>
            <a:ext cx="1729280" cy="323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Click="0">
        <p:fade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2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20169" y="1947579"/>
            <a:ext cx="7703662" cy="1248341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HP001 4 hàng 2 ô ly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 vườn, hoa tỏa hương ngào ngạt.</a:t>
            </a:r>
            <a:endParaRPr lang="en-US" sz="3200" dirty="0">
              <a:solidFill>
                <a:schemeClr val="tx1"/>
              </a:solidFill>
              <a:latin typeface="HP001 4 hàng 2 ô ly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5" y="635116"/>
            <a:ext cx="1527541" cy="445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 descr="C:\Users\DELL\Desktop\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40" y="280313"/>
            <a:ext cx="7988595" cy="45497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98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19" y="1783729"/>
            <a:ext cx="4286373" cy="12510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84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39266" y="11253"/>
            <a:ext cx="3065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 của mây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8832" t="5478" r="51140" b="2819"/>
          <a:stretch/>
        </p:blipFill>
        <p:spPr>
          <a:xfrm>
            <a:off x="1872552" y="477503"/>
            <a:ext cx="2574583" cy="2309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52260" t="5671" r="7837" b="3115"/>
          <a:stretch/>
        </p:blipFill>
        <p:spPr>
          <a:xfrm>
            <a:off x="4761165" y="446682"/>
            <a:ext cx="2574583" cy="23094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8069" t="8557" r="52017" b="2774"/>
          <a:stretch/>
        </p:blipFill>
        <p:spPr>
          <a:xfrm>
            <a:off x="1927306" y="2826294"/>
            <a:ext cx="2574582" cy="23094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51250" t="8605" r="9096" b="2711"/>
          <a:stretch/>
        </p:blipFill>
        <p:spPr>
          <a:xfrm>
            <a:off x="4761165" y="2816022"/>
            <a:ext cx="2574583" cy="2309429"/>
          </a:xfrm>
          <a:prstGeom prst="rect">
            <a:avLst/>
          </a:prstGeom>
        </p:spPr>
      </p:pic>
      <p:pic>
        <p:nvPicPr>
          <p:cNvPr id="3" name="Chuyện của mâ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8212" y="265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490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8610" y="4583738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Vì sao mây buồn</a:t>
            </a:r>
            <a:r>
              <a:rPr lang="vi-VN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r>
              <a:rPr lang="en-US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24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8832" t="5478" r="51140" b="2819"/>
          <a:stretch/>
        </p:blipFill>
        <p:spPr>
          <a:xfrm>
            <a:off x="1726058" y="481720"/>
            <a:ext cx="6010381" cy="4023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596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8744" y="4564365"/>
            <a:ext cx="4586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Vì sao mây muốn đi làm mưa</a:t>
            </a:r>
            <a:r>
              <a:rPr lang="vi-VN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2260" t="5671" r="7837" b="3115"/>
          <a:stretch/>
        </p:blipFill>
        <p:spPr>
          <a:xfrm>
            <a:off x="1818526" y="452514"/>
            <a:ext cx="5712431" cy="4023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867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8530" y="4573628"/>
            <a:ext cx="7305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Mưa xuống, con người và cỏ cây như thế nào</a:t>
            </a:r>
            <a:r>
              <a:rPr lang="vi-VN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8069" t="8557" r="52017" b="2774"/>
          <a:stretch/>
        </p:blipFill>
        <p:spPr>
          <a:xfrm>
            <a:off x="1849348" y="481441"/>
            <a:ext cx="5311740" cy="4023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702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538" y="4578100"/>
            <a:ext cx="5270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Nước biến thành mây như thế nào</a:t>
            </a:r>
            <a:r>
              <a:rPr lang="vi-VN" sz="2400" dirty="0" smtClean="0">
                <a:latin typeface="Quicksand Medium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400" dirty="0">
              <a:latin typeface="Quicksand Medium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51250" t="8605" r="9096" b="2711"/>
          <a:stretch/>
        </p:blipFill>
        <p:spPr>
          <a:xfrm>
            <a:off x="1746607" y="476082"/>
            <a:ext cx="5574926" cy="40233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041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0" y="671634"/>
            <a:ext cx="1390405" cy="4058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5557" y="92780"/>
            <a:ext cx="3065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 của mây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8069" t="8557" r="52017" b="2774"/>
          <a:stretch/>
        </p:blipFill>
        <p:spPr>
          <a:xfrm>
            <a:off x="2267082" y="3009176"/>
            <a:ext cx="2379373" cy="21343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51250" t="8605" r="9096" b="2711"/>
          <a:stretch/>
        </p:blipFill>
        <p:spPr>
          <a:xfrm>
            <a:off x="4761165" y="2988629"/>
            <a:ext cx="2379374" cy="2134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8832" t="5478" r="51140" b="2819"/>
          <a:stretch/>
        </p:blipFill>
        <p:spPr>
          <a:xfrm>
            <a:off x="2267081" y="671634"/>
            <a:ext cx="2379374" cy="22139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52260" t="5671" r="7837" b="3115"/>
          <a:stretch/>
        </p:blipFill>
        <p:spPr>
          <a:xfrm>
            <a:off x="4834953" y="671634"/>
            <a:ext cx="2379374" cy="21420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097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470"/>
            <a:ext cx="9144000" cy="51435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79512" y="-2626"/>
            <a:ext cx="8784976" cy="49925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448776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36" y="111355"/>
            <a:ext cx="1971950" cy="9288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3091" y="950410"/>
            <a:ext cx="1739925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500" b="1">
                <a:solidFill>
                  <a:srgbClr val="FF0000"/>
                </a:solidFill>
                <a:latin typeface="VNI-Avo" pitchFamily="2" charset="0"/>
              </a:rPr>
              <a:t>oa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2207" y="969148"/>
            <a:ext cx="1644917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500" b="1">
                <a:solidFill>
                  <a:srgbClr val="FF0000"/>
                </a:solidFill>
                <a:latin typeface="VNI-Avo" pitchFamily="2" charset="0"/>
              </a:rPr>
              <a:t>oe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4824" y="1742242"/>
            <a:ext cx="1834787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>
                <a:solidFill>
                  <a:schemeClr val="accent5">
                    <a:lumMod val="75000"/>
                  </a:schemeClr>
                </a:solidFill>
                <a:latin typeface="VNI-Avo" pitchFamily="2" charset="0"/>
              </a:rPr>
              <a:t>hoøa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7931" y="1737837"/>
            <a:ext cx="1548356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>
                <a:solidFill>
                  <a:schemeClr val="accent5">
                    <a:lumMod val="75000"/>
                  </a:schemeClr>
                </a:solidFill>
                <a:latin typeface="VNI-Avo" pitchFamily="2" charset="0"/>
              </a:rPr>
              <a:t>loa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69973" y="1742781"/>
            <a:ext cx="1617475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>
                <a:solidFill>
                  <a:schemeClr val="accent5">
                    <a:lumMod val="75000"/>
                  </a:schemeClr>
                </a:solidFill>
                <a:latin typeface="VNI-Avo" pitchFamily="2" charset="0"/>
              </a:rPr>
              <a:t>toûa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729" y="3573501"/>
            <a:ext cx="2578115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VNI-Avo" pitchFamily="2" charset="0"/>
              </a:rPr>
              <a:t>ñoùa hoa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50526" y="3573501"/>
            <a:ext cx="2902562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VNI-Avo" pitchFamily="2" charset="0"/>
              </a:rPr>
              <a:t>vaùy xoøe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52836" y="3556645"/>
            <a:ext cx="3801439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VNI-Avo" pitchFamily="2" charset="0"/>
              </a:rPr>
              <a:t>chích choøe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54D32E9-B571-461E-A45B-0E6FDE680A17}"/>
              </a:ext>
            </a:extLst>
          </p:cNvPr>
          <p:cNvSpPr txBox="1"/>
          <p:nvPr/>
        </p:nvSpPr>
        <p:spPr>
          <a:xfrm>
            <a:off x="7270059" y="1736300"/>
            <a:ext cx="1617475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>
                <a:solidFill>
                  <a:schemeClr val="accent5">
                    <a:lumMod val="75000"/>
                  </a:schemeClr>
                </a:solidFill>
                <a:latin typeface="VNI-Avo" pitchFamily="2" charset="0"/>
              </a:rPr>
              <a:t>xoùa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7FCA4DD-3E53-4DBC-BC91-8D0EEF927ECF}"/>
              </a:ext>
            </a:extLst>
          </p:cNvPr>
          <p:cNvSpPr txBox="1"/>
          <p:nvPr/>
        </p:nvSpPr>
        <p:spPr>
          <a:xfrm>
            <a:off x="1034824" y="2653836"/>
            <a:ext cx="1581755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>
                <a:solidFill>
                  <a:schemeClr val="accent5">
                    <a:lumMod val="75000"/>
                  </a:schemeClr>
                </a:solidFill>
                <a:latin typeface="VNI-Avo" pitchFamily="2" charset="0"/>
              </a:rPr>
              <a:t>khoûe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59F12043-57FF-41E9-B88A-2CDD1A312429}"/>
              </a:ext>
            </a:extLst>
          </p:cNvPr>
          <p:cNvSpPr txBox="1"/>
          <p:nvPr/>
        </p:nvSpPr>
        <p:spPr>
          <a:xfrm>
            <a:off x="3057931" y="2649431"/>
            <a:ext cx="1548356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>
                <a:solidFill>
                  <a:schemeClr val="accent5">
                    <a:lumMod val="75000"/>
                  </a:schemeClr>
                </a:solidFill>
                <a:latin typeface="VNI-Avo" pitchFamily="2" charset="0"/>
              </a:rPr>
              <a:t>loe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1635EB9-7CDD-4FDB-B5CC-9FA11A9C253F}"/>
              </a:ext>
            </a:extLst>
          </p:cNvPr>
          <p:cNvSpPr txBox="1"/>
          <p:nvPr/>
        </p:nvSpPr>
        <p:spPr>
          <a:xfrm>
            <a:off x="5069974" y="2654375"/>
            <a:ext cx="1947053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>
                <a:solidFill>
                  <a:schemeClr val="accent5">
                    <a:lumMod val="75000"/>
                  </a:schemeClr>
                </a:solidFill>
                <a:latin typeface="VNI-Avo" pitchFamily="2" charset="0"/>
              </a:rPr>
              <a:t>toùe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A9FEF834-A01D-4317-BCA0-22EDF95A369C}"/>
              </a:ext>
            </a:extLst>
          </p:cNvPr>
          <p:cNvSpPr txBox="1"/>
          <p:nvPr/>
        </p:nvSpPr>
        <p:spPr>
          <a:xfrm>
            <a:off x="7270059" y="2647894"/>
            <a:ext cx="1710434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4400" b="1">
                <a:solidFill>
                  <a:schemeClr val="accent5">
                    <a:lumMod val="75000"/>
                  </a:schemeClr>
                </a:solidFill>
                <a:latin typeface="VNI-Avo" pitchFamily="2" charset="0"/>
              </a:rPr>
              <a:t>xoøe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616579" y="123288"/>
            <a:ext cx="3373024" cy="7772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95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Khởi</a:t>
            </a:r>
            <a:r>
              <a:rPr lang="en-US" sz="4950" b="1" dirty="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495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động</a:t>
            </a:r>
            <a:endParaRPr lang="en-US" sz="4950" b="1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880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3" grpId="0"/>
      <p:bldP spid="24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798035" y="71920"/>
            <a:ext cx="3958155" cy="12328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lang="en-GB" sz="54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75</a:t>
            </a:r>
            <a:endParaRPr sz="5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618060" y="1304752"/>
            <a:ext cx="6338614" cy="12817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dk1"/>
              </a:buClr>
              <a:buSzPts val="5200"/>
            </a:pPr>
            <a:r>
              <a:rPr lang="en-GB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 tập và kể </a:t>
            </a:r>
            <a:r>
              <a:rPr lang="en-GB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chuyện:</a:t>
            </a:r>
          </a:p>
          <a:p>
            <a:pPr marL="0" indent="0">
              <a:buClr>
                <a:schemeClr val="dk1"/>
              </a:buClr>
              <a:buSzPts val="5200"/>
            </a:pPr>
            <a:r>
              <a:rPr lang="en-GB" sz="36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 của mây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7760"/>
            <a:ext cx="2424223" cy="22657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499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164387" y="1452170"/>
            <a:ext cx="8835775" cy="12807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THỰC HÀNH</a:t>
            </a:r>
          </a:p>
        </p:txBody>
      </p:sp>
    </p:spTree>
    <p:extLst>
      <p:ext uri="{BB962C8B-B14F-4D97-AF65-F5344CB8AC3E}">
        <p14:creationId xmlns="" xmlns:p14="http://schemas.microsoft.com/office/powerpoint/2010/main" val="367368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23982" y="1680604"/>
            <a:ext cx="1345911" cy="7256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4800" b="1">
                <a:solidFill>
                  <a:srgbClr val="00206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ước</a:t>
            </a:r>
            <a:endParaRPr lang="en-US" sz="4800" b="1" dirty="0">
              <a:solidFill>
                <a:srgbClr val="00206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16338" y="1690879"/>
            <a:ext cx="1359202" cy="7153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</a:t>
            </a:r>
            <a:r>
              <a:rPr lang="vi-VN" sz="4800" b="1">
                <a:solidFill>
                  <a:srgbClr val="00206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ướt</a:t>
            </a:r>
            <a:endParaRPr lang="en-US" sz="4800" b="1" dirty="0">
              <a:solidFill>
                <a:srgbClr val="00206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58304" y="1720468"/>
            <a:ext cx="1358253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4800" b="1">
                <a:solidFill>
                  <a:srgbClr val="00206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ướp</a:t>
            </a:r>
            <a:endParaRPr lang="en-US" sz="4800" b="1" dirty="0">
              <a:solidFill>
                <a:srgbClr val="00206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52968" y="2941047"/>
            <a:ext cx="1360811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hoa</a:t>
            </a:r>
            <a:endParaRPr lang="en-US" sz="4800" b="1" dirty="0">
              <a:solidFill>
                <a:srgbClr val="00206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28834" y="1720468"/>
            <a:ext cx="1869897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</a:t>
            </a:r>
            <a:r>
              <a:rPr lang="vi-VN" sz="4800" b="1" smtClean="0">
                <a:solidFill>
                  <a:srgbClr val="00206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ươ</a:t>
            </a:r>
            <a:r>
              <a:rPr lang="en-US" sz="4800" b="1" smtClean="0">
                <a:solidFill>
                  <a:srgbClr val="00206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</a:t>
            </a:r>
            <a:endParaRPr lang="en-US" sz="4800" b="1" dirty="0">
              <a:solidFill>
                <a:srgbClr val="00206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33431" y="2921561"/>
            <a:ext cx="2241958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</a:t>
            </a:r>
            <a:r>
              <a:rPr lang="vi-VN" sz="4800" b="1" smtClean="0">
                <a:solidFill>
                  <a:srgbClr val="00206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ươ</a:t>
            </a:r>
            <a:r>
              <a:rPr lang="en-US" sz="4800" b="1" smtClean="0">
                <a:solidFill>
                  <a:srgbClr val="00206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</a:t>
            </a:r>
            <a:endParaRPr lang="en-US" sz="4800" b="1" dirty="0">
              <a:solidFill>
                <a:srgbClr val="00206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739847" y="1720468"/>
            <a:ext cx="158222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</a:t>
            </a:r>
            <a:r>
              <a:rPr lang="vi-VN" sz="4800" b="1">
                <a:solidFill>
                  <a:srgbClr val="00206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ượn</a:t>
            </a:r>
            <a:endParaRPr lang="en-US" sz="4800" b="1" dirty="0">
              <a:solidFill>
                <a:srgbClr val="00206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00" y="32534"/>
            <a:ext cx="2022764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5000" b="1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1. Đọc </a:t>
            </a:r>
            <a:endParaRPr lang="en-US" sz="5000" b="1" dirty="0">
              <a:solidFill>
                <a:schemeClr val="tx1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137072" y="2955026"/>
            <a:ext cx="1345470" cy="685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800" b="1" smtClean="0">
                <a:solidFill>
                  <a:srgbClr val="00206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loe</a:t>
            </a:r>
            <a:endParaRPr lang="en-US" sz="4800" b="1" dirty="0">
              <a:solidFill>
                <a:srgbClr val="00206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388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6200" y="1290192"/>
            <a:ext cx="2882757" cy="6858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800" b="1" smtClean="0">
                <a:solidFill>
                  <a:srgbClr val="0000CC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</a:t>
            </a:r>
            <a:r>
              <a:rPr lang="vi-VN" sz="4800" b="1" smtClean="0">
                <a:solidFill>
                  <a:srgbClr val="0000CC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ướt</a:t>
            </a:r>
            <a:r>
              <a:rPr lang="en-US" sz="4800" b="1">
                <a:solidFill>
                  <a:srgbClr val="0000CC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sóng</a:t>
            </a:r>
            <a:endParaRPr lang="en-US" sz="4800" b="1" dirty="0">
              <a:solidFill>
                <a:srgbClr val="0000CC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53741" y="1290192"/>
            <a:ext cx="2516458" cy="715389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vi-VN" sz="4800" b="1">
                <a:solidFill>
                  <a:srgbClr val="0000CC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ước</a:t>
            </a:r>
            <a:r>
              <a:rPr lang="en-US" sz="4800" b="1" smtClean="0">
                <a:solidFill>
                  <a:srgbClr val="0000CC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m</a:t>
            </a:r>
            <a:r>
              <a:rPr lang="vi-VN" sz="4800" b="1">
                <a:solidFill>
                  <a:srgbClr val="0000CC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</a:t>
            </a:r>
            <a:endParaRPr lang="en-US" sz="4800" b="1" dirty="0">
              <a:solidFill>
                <a:srgbClr val="0000CC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908" y="2383849"/>
            <a:ext cx="3026924" cy="6858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</a:t>
            </a:r>
            <a:r>
              <a:rPr lang="en-US" sz="4800" b="1" smtClean="0">
                <a:solidFill>
                  <a:srgbClr val="C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ạt c</a:t>
            </a:r>
            <a:r>
              <a:rPr lang="vi-VN" sz="4800" b="1">
                <a:solidFill>
                  <a:srgbClr val="C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ườm</a:t>
            </a:r>
            <a:endParaRPr lang="en-US" sz="4800" b="1" dirty="0">
              <a:solidFill>
                <a:srgbClr val="C0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27585" y="3506130"/>
            <a:ext cx="3722393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vàng hoe</a:t>
            </a:r>
            <a:endParaRPr lang="en-US" sz="4800" b="1" dirty="0">
              <a:solidFill>
                <a:schemeClr val="tx1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81609" y="1290192"/>
            <a:ext cx="3425321" cy="6858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800" b="1">
                <a:solidFill>
                  <a:srgbClr val="0000CC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</a:t>
            </a:r>
            <a:r>
              <a:rPr lang="en-US" sz="4800" b="1" smtClean="0">
                <a:solidFill>
                  <a:srgbClr val="0000CC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èo m</a:t>
            </a:r>
            <a:r>
              <a:rPr lang="vi-VN" sz="4800" b="1">
                <a:solidFill>
                  <a:srgbClr val="0000CC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ướp</a:t>
            </a:r>
            <a:endParaRPr lang="en-US" sz="4800" b="1" dirty="0">
              <a:solidFill>
                <a:srgbClr val="0000CC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73035" y="2366762"/>
            <a:ext cx="3133894" cy="6858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800" b="1" smtClean="0">
                <a:solidFill>
                  <a:srgbClr val="C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nụ hoa</a:t>
            </a:r>
            <a:endParaRPr lang="en-US" sz="4800" b="1" dirty="0">
              <a:solidFill>
                <a:srgbClr val="C0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03848" y="2383849"/>
            <a:ext cx="2664296" cy="6858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800" b="1" smtClean="0">
                <a:solidFill>
                  <a:srgbClr val="C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bay l</a:t>
            </a:r>
            <a:r>
              <a:rPr lang="vi-VN" sz="4800" b="1">
                <a:solidFill>
                  <a:srgbClr val="C0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ượn</a:t>
            </a:r>
            <a:endParaRPr lang="en-US" sz="4800" b="1" dirty="0">
              <a:solidFill>
                <a:srgbClr val="C0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6200" y="32534"/>
            <a:ext cx="1557391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1. Đọc </a:t>
            </a:r>
            <a:endParaRPr lang="en-US" sz="3200" b="1" dirty="0">
              <a:solidFill>
                <a:schemeClr val="tx1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932041" y="3506130"/>
            <a:ext cx="3722393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tỏa h</a:t>
            </a:r>
            <a:r>
              <a:rPr lang="vi-VN" sz="4800" b="1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ươ</a:t>
            </a:r>
            <a:r>
              <a:rPr lang="en-US" sz="4800" b="1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</a:t>
            </a:r>
            <a:endParaRPr lang="en-US" sz="4800" b="1" dirty="0">
              <a:solidFill>
                <a:schemeClr val="tx1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781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9" y="592557"/>
            <a:ext cx="1101899" cy="5737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87003" y="300251"/>
            <a:ext cx="12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800" dirty="0">
              <a:latin typeface="Quicksand Medium" panose="00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4677" y="7835"/>
            <a:ext cx="50347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Buổi sớm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Mặt trời tỉnh giấc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ử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Tung đám mây bông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Vươn vai thức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chạy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Trong cánh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Mang cả hương hoa</a:t>
            </a:r>
          </a:p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Ùa vào lớp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824"/>
          <a:stretch/>
        </p:blipFill>
        <p:spPr>
          <a:xfrm>
            <a:off x="5697647" y="183446"/>
            <a:ext cx="2764536" cy="4580898"/>
          </a:xfrm>
          <a:prstGeom prst="rect">
            <a:avLst/>
          </a:prstGeom>
        </p:spPr>
      </p:pic>
      <p:pic>
        <p:nvPicPr>
          <p:cNvPr id="16" name="p162 1, đọc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56070" y="2169095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95422" y="4829443"/>
            <a:ext cx="2204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(Hoàng Minh Ngọc)</a:t>
            </a:r>
            <a:endParaRPr lang="en-US" sz="180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802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" y="1757362"/>
            <a:ext cx="9036495" cy="1638910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4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</a:t>
            </a:r>
            <a:r>
              <a:rPr lang="en-US" sz="4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</a:p>
          <a:p>
            <a:pPr algn="ctr" eaLnBrk="1" hangingPunct="1"/>
            <a:r>
              <a:rPr lang="en-US" sz="45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5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2) </a:t>
            </a:r>
            <a:endParaRPr lang="en-US" sz="4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sz="1050"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630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21" y="1688123"/>
            <a:ext cx="4674180" cy="1364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49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10624</TotalTime>
  <Words>218</Words>
  <Application>Microsoft Office PowerPoint</Application>
  <PresentationFormat>On-screen Show (16:9)</PresentationFormat>
  <Paragraphs>66</Paragraphs>
  <Slides>19</Slides>
  <Notes>8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Simple Light</vt:lpstr>
      <vt:lpstr>Slide 1</vt:lpstr>
      <vt:lpstr>Slide 2</vt:lpstr>
      <vt:lpstr>BÀI 75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DELL</dc:creator>
  <cp:lastModifiedBy>User</cp:lastModifiedBy>
  <cp:revision>344</cp:revision>
  <dcterms:modified xsi:type="dcterms:W3CDTF">2021-12-30T13:52:11Z</dcterms:modified>
</cp:coreProperties>
</file>