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78" r:id="rId2"/>
    <p:sldId id="401" r:id="rId3"/>
    <p:sldId id="379" r:id="rId4"/>
    <p:sldId id="263" r:id="rId5"/>
    <p:sldId id="380" r:id="rId6"/>
    <p:sldId id="381" r:id="rId7"/>
    <p:sldId id="382" r:id="rId8"/>
    <p:sldId id="257" r:id="rId9"/>
    <p:sldId id="383" r:id="rId10"/>
    <p:sldId id="261" r:id="rId11"/>
    <p:sldId id="399" r:id="rId12"/>
    <p:sldId id="259" r:id="rId13"/>
    <p:sldId id="396" r:id="rId14"/>
    <p:sldId id="260" r:id="rId15"/>
    <p:sldId id="262" r:id="rId16"/>
    <p:sldId id="375" r:id="rId17"/>
    <p:sldId id="384" r:id="rId18"/>
    <p:sldId id="400" r:id="rId19"/>
    <p:sldId id="402" r:id="rId20"/>
    <p:sldId id="397" r:id="rId21"/>
    <p:sldId id="264" r:id="rId22"/>
    <p:sldId id="376" r:id="rId23"/>
    <p:sldId id="385" r:id="rId24"/>
    <p:sldId id="386" r:id="rId25"/>
    <p:sldId id="387" r:id="rId26"/>
    <p:sldId id="388" r:id="rId27"/>
    <p:sldId id="389" r:id="rId28"/>
    <p:sldId id="398" r:id="rId29"/>
    <p:sldId id="390" r:id="rId30"/>
    <p:sldId id="391" r:id="rId31"/>
    <p:sldId id="392" r:id="rId32"/>
    <p:sldId id="393"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0C0CE4"/>
    <a:srgbClr val="F42A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434" autoAdjust="0"/>
  </p:normalViewPr>
  <p:slideViewPr>
    <p:cSldViewPr snapToGrid="0">
      <p:cViewPr>
        <p:scale>
          <a:sx n="70" d="100"/>
          <a:sy n="70" d="100"/>
        </p:scale>
        <p:origin x="-75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AF463-CE98-4D74-889D-AB02CFDDC784}" type="datetimeFigureOut">
              <a:rPr lang="vi-VN" smtClean="0"/>
              <a:pPr/>
              <a:t>29/03/2022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B06B9-F5A2-4FD6-9F42-821CB5FAAC78}" type="slidenum">
              <a:rPr lang="vi-VN" smtClean="0"/>
              <a:pPr/>
              <a:t>‹#›</a:t>
            </a:fld>
            <a:endParaRPr lang="vi-VN"/>
          </a:p>
        </p:txBody>
      </p:sp>
    </p:spTree>
    <p:extLst>
      <p:ext uri="{BB962C8B-B14F-4D97-AF65-F5344CB8AC3E}">
        <p14:creationId xmlns:p14="http://schemas.microsoft.com/office/powerpoint/2010/main" xmlns="" val="24390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31118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2510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400100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97" tIns="121897" rIns="121897" bIns="121897"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 xmlns:p14="http://schemas.microsoft.com/office/powerpoint/2010/main" val="36624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403483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5567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93363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28810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7502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44554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67039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931A8-B83C-4566-A401-A0475A3938F8}" type="datetimeFigureOut">
              <a:rPr lang="vi-VN" smtClean="0"/>
              <a:pPr/>
              <a:t>29/03/2022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379295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931A8-B83C-4566-A401-A0475A3938F8}" type="datetimeFigureOut">
              <a:rPr lang="vi-VN" smtClean="0"/>
              <a:pPr/>
              <a:t>29/03/2022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0CDDE-1989-4E00-8E8E-116C1FEA4E19}" type="slidenum">
              <a:rPr lang="vi-VN" smtClean="0"/>
              <a:pPr/>
              <a:t>‹#›</a:t>
            </a:fld>
            <a:endParaRPr lang="vi-VN"/>
          </a:p>
        </p:txBody>
      </p:sp>
    </p:spTree>
    <p:extLst>
      <p:ext uri="{BB962C8B-B14F-4D97-AF65-F5344CB8AC3E}">
        <p14:creationId xmlns:p14="http://schemas.microsoft.com/office/powerpoint/2010/main" xmlns="" val="3828920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8"/>
          <p:cNvSpPr>
            <a:spLocks noChangeArrowheads="1" noChangeShapeType="1" noTextEdit="1"/>
          </p:cNvSpPr>
          <p:nvPr/>
        </p:nvSpPr>
        <p:spPr bwMode="auto">
          <a:xfrm>
            <a:off x="1361018" y="901874"/>
            <a:ext cx="9105900" cy="5561556"/>
          </a:xfrm>
          <a:prstGeom prst="rect">
            <a:avLst/>
          </a:prstGeom>
        </p:spPr>
        <p:txBody>
          <a:bodyPr spcFirstLastPara="1" wrap="none" lIns="112051" tIns="56025" rIns="112051" bIns="56025" fromWordArt="1">
            <a:prstTxWarp prst="textArchUp">
              <a:avLst>
                <a:gd name="adj" fmla="val 9368082"/>
              </a:avLst>
            </a:prstTxWarp>
          </a:bodyPr>
          <a:lstStyle/>
          <a:p>
            <a:pPr algn="ctr"/>
            <a:r>
              <a:rPr lang="en-US" sz="4400" kern="10">
                <a:ln w="9525">
                  <a:solidFill>
                    <a:srgbClr val="DAEE20"/>
                  </a:solidFill>
                  <a:round/>
                  <a:headEnd/>
                  <a:tailEnd/>
                </a:ln>
                <a:solidFill>
                  <a:srgbClr val="00CC00"/>
                </a:solidFill>
                <a:latin typeface="Times New Roman"/>
                <a:cs typeface="Times New Roman"/>
              </a:rPr>
              <a:t>Nhiệt liệt chào mừng </a:t>
            </a:r>
            <a:r>
              <a:rPr lang="en-US" sz="4400" kern="10" smtClean="0">
                <a:ln w="9525">
                  <a:solidFill>
                    <a:srgbClr val="DAEE20"/>
                  </a:solidFill>
                  <a:round/>
                  <a:headEnd/>
                  <a:tailEnd/>
                </a:ln>
                <a:solidFill>
                  <a:srgbClr val="00CC00"/>
                </a:solidFill>
                <a:latin typeface="Times New Roman"/>
                <a:cs typeface="Times New Roman"/>
              </a:rPr>
              <a:t>Quý thầy cô về dự giờ thăm lớp</a:t>
            </a:r>
            <a:endParaRPr lang="en-US" sz="4400" kern="10">
              <a:ln w="9525">
                <a:solidFill>
                  <a:srgbClr val="DAEE20"/>
                </a:solidFill>
                <a:round/>
                <a:headEnd/>
                <a:tailEnd/>
              </a:ln>
              <a:solidFill>
                <a:srgbClr val="00CC00"/>
              </a:solidFill>
              <a:latin typeface="Times New Roman"/>
              <a:cs typeface="Times New Roman"/>
            </a:endParaRPr>
          </a:p>
        </p:txBody>
      </p:sp>
      <p:sp>
        <p:nvSpPr>
          <p:cNvPr id="5124" name="WordArt 9"/>
          <p:cNvSpPr>
            <a:spLocks noChangeArrowheads="1" noChangeShapeType="1" noTextEdit="1"/>
          </p:cNvSpPr>
          <p:nvPr/>
        </p:nvSpPr>
        <p:spPr bwMode="auto">
          <a:xfrm>
            <a:off x="2525185" y="3874634"/>
            <a:ext cx="7141633" cy="1131094"/>
          </a:xfrm>
          <a:prstGeom prst="rect">
            <a:avLst/>
          </a:prstGeom>
        </p:spPr>
        <p:txBody>
          <a:bodyPr wrap="none" lIns="112051" tIns="56025" rIns="112051" bIns="56025" fromWordArt="1">
            <a:prstTxWarp prst="textPlain">
              <a:avLst>
                <a:gd name="adj" fmla="val 49403"/>
              </a:avLst>
            </a:prstTxWarp>
          </a:bodyPr>
          <a:lstStyle/>
          <a:p>
            <a:pPr algn="ctr"/>
            <a:r>
              <a:rPr lang="en-US" sz="2900" kern="1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MÔN TIẾNG VIỆT</a:t>
            </a:r>
            <a:endParaRPr lang="vi-VN" sz="2900"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a:p>
            <a:pPr algn="ctr"/>
            <a:r>
              <a:rPr lang="en-US" sz="2900" kern="1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LỚP 1</a:t>
            </a:r>
            <a:endParaRPr lang="en-US" sz="2900"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5125" name="Picture 13" descr="roses_swaying_back_an_a_hb"/>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5133" y="2099048"/>
            <a:ext cx="2497667" cy="167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9" descr="POINSET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1974" y="4797469"/>
            <a:ext cx="2433325" cy="2051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z8298946wo7"/>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5553" y="1066"/>
            <a:ext cx="507682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z8298946wo7"/>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3557585" y="6375747"/>
            <a:ext cx="5076825" cy="4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1"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42" y="25574"/>
            <a:ext cx="2846498" cy="181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4"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0003075" y="-568890"/>
            <a:ext cx="1588721" cy="2755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537845" y="4480411"/>
            <a:ext cx="1830354" cy="290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64761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7F6086-6A98-4159-923E-6CD87BA5202A}"/>
              </a:ext>
            </a:extLst>
          </p:cNvPr>
          <p:cNvSpPr/>
          <p:nvPr/>
        </p:nvSpPr>
        <p:spPr>
          <a:xfrm>
            <a:off x="592898" y="396475"/>
            <a:ext cx="3340095" cy="602547"/>
          </a:xfrm>
          <a:prstGeom prst="rect">
            <a:avLst/>
          </a:prstGeom>
          <a:solidFill>
            <a:srgbClr val="00C0F6"/>
          </a:solidFill>
        </p:spPr>
        <p:txBody>
          <a:bodyPr wrap="square" lIns="93799" tIns="46900" rIns="93799" bIns="46900">
            <a:spAutoFit/>
          </a:bodyPr>
          <a:lstStyle/>
          <a:p>
            <a:r>
              <a:rPr lang="en-US" sz="3300" b="1" smtClean="0">
                <a:latin typeface="UVnAvant-Narrow" panose="020B0500000000000000" pitchFamily="34" charset="0"/>
                <a:ea typeface="UVnAvant-Narrow" panose="020B0500000000000000" pitchFamily="34" charset="0"/>
                <a:cs typeface="UVnAvant-Narrow" panose="020B0500000000000000" pitchFamily="34" charset="0"/>
              </a:rPr>
              <a:t>Giải nghĩa từ:</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5080F3AB-5248-4409-AD85-A7B02415419A}"/>
              </a:ext>
            </a:extLst>
          </p:cNvPr>
          <p:cNvSpPr/>
          <p:nvPr/>
        </p:nvSpPr>
        <p:spPr>
          <a:xfrm>
            <a:off x="583475" y="1223902"/>
            <a:ext cx="2639843" cy="648714"/>
          </a:xfrm>
          <a:prstGeom prst="rect">
            <a:avLst/>
          </a:prstGeom>
        </p:spPr>
        <p:txBody>
          <a:bodyPr wrap="square" lIns="93799" tIns="46900" rIns="93799" bIns="46900">
            <a:spAutoFit/>
          </a:bodyPr>
          <a:lstStyle/>
          <a:p>
            <a:r>
              <a:rPr lang="en-US" sz="350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6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tức tốc:</a:t>
            </a:r>
            <a:r>
              <a:rPr lang="en-US" sz="35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a:extLst>
              <a:ext uri="{FF2B5EF4-FFF2-40B4-BE49-F238E27FC236}">
                <a16:creationId xmlns="" xmlns:a16="http://schemas.microsoft.com/office/drawing/2014/main" id="{5080F3AB-5248-4409-AD85-A7B02415419A}"/>
              </a:ext>
            </a:extLst>
          </p:cNvPr>
          <p:cNvSpPr/>
          <p:nvPr/>
        </p:nvSpPr>
        <p:spPr>
          <a:xfrm>
            <a:off x="2557567" y="1278494"/>
            <a:ext cx="8593375" cy="587159"/>
          </a:xfrm>
          <a:prstGeom prst="rect">
            <a:avLst/>
          </a:prstGeom>
        </p:spPr>
        <p:txBody>
          <a:bodyPr wrap="square" lIns="93799" tIns="46900" rIns="93799" bIns="46900">
            <a:spAutoFit/>
          </a:bodyPr>
          <a:lstStyle/>
          <a:p>
            <a:r>
              <a:rPr lang="en-US" sz="32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200" smtClean="0">
                <a:latin typeface="UVnAvant-Narrow" panose="020B0500000000000000" pitchFamily="34" charset="0"/>
                <a:ea typeface="UVnAvant-Narrow" panose="020B0500000000000000" pitchFamily="34" charset="0"/>
                <a:cs typeface="UVnAvant-Narrow" panose="020B0500000000000000" pitchFamily="34" charset="0"/>
              </a:rPr>
              <a:t>làm một việc gì đó ngay lập tức.</a:t>
            </a:r>
            <a:r>
              <a:rPr lang="en-US" sz="3200"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 xmlns:a16="http://schemas.microsoft.com/office/drawing/2014/main" id="{5080F3AB-5248-4409-AD85-A7B02415419A}"/>
              </a:ext>
            </a:extLst>
          </p:cNvPr>
          <p:cNvSpPr/>
          <p:nvPr/>
        </p:nvSpPr>
        <p:spPr>
          <a:xfrm>
            <a:off x="583474" y="1974558"/>
            <a:ext cx="2908084" cy="648714"/>
          </a:xfrm>
          <a:prstGeom prst="rect">
            <a:avLst/>
          </a:prstGeom>
        </p:spPr>
        <p:txBody>
          <a:bodyPr wrap="square" lIns="93799" tIns="46900" rIns="93799" bIns="46900">
            <a:spAutoFit/>
          </a:bodyPr>
          <a:lstStyle/>
          <a:p>
            <a:r>
              <a:rPr lang="en-US" sz="350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6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thản nhiên:</a:t>
            </a:r>
            <a:r>
              <a:rPr lang="en-US" sz="35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 xmlns:a16="http://schemas.microsoft.com/office/drawing/2014/main" id="{5080F3AB-5248-4409-AD85-A7B02415419A}"/>
              </a:ext>
            </a:extLst>
          </p:cNvPr>
          <p:cNvSpPr/>
          <p:nvPr/>
        </p:nvSpPr>
        <p:spPr>
          <a:xfrm>
            <a:off x="3223318" y="2027166"/>
            <a:ext cx="8100211" cy="1079601"/>
          </a:xfrm>
          <a:prstGeom prst="rect">
            <a:avLst/>
          </a:prstGeom>
        </p:spPr>
        <p:txBody>
          <a:bodyPr wrap="square" lIns="93799" tIns="46900" rIns="93799" bIns="46900">
            <a:spAutoFit/>
          </a:bodyPr>
          <a:lstStyle/>
          <a:p>
            <a:pPr algn="just"/>
            <a:r>
              <a:rPr lang="en-US" sz="32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200" smtClean="0">
                <a:latin typeface="UVnAvant-Narrow" panose="020B0500000000000000" pitchFamily="34" charset="0"/>
                <a:ea typeface="UVnAvant-Narrow" panose="020B0500000000000000" pitchFamily="34" charset="0"/>
                <a:cs typeface="UVnAvant-Narrow" panose="020B0500000000000000" pitchFamily="34" charset="0"/>
              </a:rPr>
              <a:t>có vẻ tự nhiên như bình thường, coi như không có chuyện gì.</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 xmlns:a16="http://schemas.microsoft.com/office/drawing/2014/main" id="{5080F3AB-5248-4409-AD85-A7B02415419A}"/>
              </a:ext>
            </a:extLst>
          </p:cNvPr>
          <p:cNvSpPr/>
          <p:nvPr/>
        </p:nvSpPr>
        <p:spPr>
          <a:xfrm>
            <a:off x="592898" y="3196759"/>
            <a:ext cx="2898660" cy="648714"/>
          </a:xfrm>
          <a:prstGeom prst="rect">
            <a:avLst/>
          </a:prstGeom>
        </p:spPr>
        <p:txBody>
          <a:bodyPr wrap="square" lIns="93799" tIns="46900" rIns="93799" bIns="46900">
            <a:spAutoFit/>
          </a:bodyPr>
          <a:lstStyle/>
          <a:p>
            <a:r>
              <a:rPr lang="en-US" sz="350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6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thỏa thuê:</a:t>
            </a:r>
            <a:r>
              <a:rPr lang="en-US" sz="3500"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                                                                                                                    </a:t>
            </a:r>
            <a:endParaRPr lang="en-US" sz="3500"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 xmlns:a16="http://schemas.microsoft.com/office/drawing/2014/main" id="{5080F3AB-5248-4409-AD85-A7B02415419A}"/>
              </a:ext>
            </a:extLst>
          </p:cNvPr>
          <p:cNvSpPr/>
          <p:nvPr/>
        </p:nvSpPr>
        <p:spPr>
          <a:xfrm>
            <a:off x="3109909" y="3249107"/>
            <a:ext cx="8484197" cy="587159"/>
          </a:xfrm>
          <a:prstGeom prst="rect">
            <a:avLst/>
          </a:prstGeom>
        </p:spPr>
        <p:txBody>
          <a:bodyPr wrap="square" lIns="93799" tIns="46900" rIns="93799" bIns="46900">
            <a:spAutoFit/>
          </a:bodyPr>
          <a:lstStyle/>
          <a:p>
            <a:pPr algn="just"/>
            <a:r>
              <a:rPr lang="en-US" sz="32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200" smtClean="0">
                <a:latin typeface="UVnAvant-Narrow" panose="020B0500000000000000" pitchFamily="34" charset="0"/>
                <a:ea typeface="UVnAvant-Narrow" panose="020B0500000000000000" pitchFamily="34" charset="0"/>
                <a:cs typeface="UVnAvant-Narrow" panose="020B0500000000000000" pitchFamily="34" charset="0"/>
              </a:rPr>
              <a:t>rất thỏa, được tha hồ như ý muốn.</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2727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 fill="hold"/>
                                        <p:tgtEl>
                                          <p:spTgt spid="4"/>
                                        </p:tgtEl>
                                        <p:attrNameLst>
                                          <p:attrName>ppt_x</p:attrName>
                                        </p:attrNameLst>
                                      </p:cBhvr>
                                      <p:tavLst>
                                        <p:tav tm="0">
                                          <p:val>
                                            <p:strVal val="#ppt_x"/>
                                          </p:val>
                                        </p:tav>
                                        <p:tav tm="100000">
                                          <p:val>
                                            <p:strVal val="#ppt_x"/>
                                          </p:val>
                                        </p:tav>
                                      </p:tavLst>
                                    </p:anim>
                                    <p:anim calcmode="lin" valueType="num">
                                      <p:cBhvr additive="base">
                                        <p:cTn id="20"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 fill="hold"/>
                                        <p:tgtEl>
                                          <p:spTgt spid="5"/>
                                        </p:tgtEl>
                                        <p:attrNameLst>
                                          <p:attrName>ppt_x</p:attrName>
                                        </p:attrNameLst>
                                      </p:cBhvr>
                                      <p:tavLst>
                                        <p:tav tm="0">
                                          <p:val>
                                            <p:strVal val="#ppt_x"/>
                                          </p:val>
                                        </p:tav>
                                        <p:tav tm="100000">
                                          <p:val>
                                            <p:strVal val="#ppt_x"/>
                                          </p:val>
                                        </p:tav>
                                      </p:tavLst>
                                    </p:anim>
                                    <p:anim calcmode="lin" valueType="num">
                                      <p:cBhvr additive="base">
                                        <p:cTn id="26"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 fill="hold"/>
                                        <p:tgtEl>
                                          <p:spTgt spid="6"/>
                                        </p:tgtEl>
                                        <p:attrNameLst>
                                          <p:attrName>ppt_x</p:attrName>
                                        </p:attrNameLst>
                                      </p:cBhvr>
                                      <p:tavLst>
                                        <p:tav tm="0">
                                          <p:val>
                                            <p:strVal val="#ppt_x"/>
                                          </p:val>
                                        </p:tav>
                                        <p:tav tm="100000">
                                          <p:val>
                                            <p:strVal val="#ppt_x"/>
                                          </p:val>
                                        </p:tav>
                                      </p:tavLst>
                                    </p:anim>
                                    <p:anim calcmode="lin" valueType="num">
                                      <p:cBhvr additive="base">
                                        <p:cTn id="32"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 fill="hold"/>
                                        <p:tgtEl>
                                          <p:spTgt spid="7"/>
                                        </p:tgtEl>
                                        <p:attrNameLst>
                                          <p:attrName>ppt_x</p:attrName>
                                        </p:attrNameLst>
                                      </p:cBhvr>
                                      <p:tavLst>
                                        <p:tav tm="0">
                                          <p:val>
                                            <p:strVal val="#ppt_x"/>
                                          </p:val>
                                        </p:tav>
                                        <p:tav tm="100000">
                                          <p:val>
                                            <p:strVal val="#ppt_x"/>
                                          </p:val>
                                        </p:tav>
                                      </p:tavLst>
                                    </p:anim>
                                    <p:anim calcmode="lin" valueType="num">
                                      <p:cBhvr additive="base">
                                        <p:cTn id="38"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 fill="hold"/>
                                        <p:tgtEl>
                                          <p:spTgt spid="8"/>
                                        </p:tgtEl>
                                        <p:attrNameLst>
                                          <p:attrName>ppt_x</p:attrName>
                                        </p:attrNameLst>
                                      </p:cBhvr>
                                      <p:tavLst>
                                        <p:tav tm="0">
                                          <p:val>
                                            <p:strVal val="#ppt_x"/>
                                          </p:val>
                                        </p:tav>
                                        <p:tav tm="100000">
                                          <p:val>
                                            <p:strVal val="#ppt_x"/>
                                          </p:val>
                                        </p:tav>
                                      </p:tavLst>
                                    </p:anim>
                                    <p:anim calcmode="lin" valueType="num">
                                      <p:cBhvr additive="base">
                                        <p:cTn id="44" dur="1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243786"/>
            <a:ext cx="10875999" cy="793181"/>
          </a:xfrm>
          <a:prstGeom prst="rect">
            <a:avLst/>
          </a:prstGeom>
        </p:spPr>
        <p:txBody>
          <a:bodyPr wrap="square" lIns="114949" tIns="57475" rIns="114949" bIns="57475">
            <a:spAutoFit/>
          </a:bodyPr>
          <a:lstStyle/>
          <a:p>
            <a:pPr algn="ctr"/>
            <a:r>
              <a:rPr lang="vi-VN" sz="4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vi-VN" sz="44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6B7F6086-6A98-4159-923E-6CD87BA5202A}"/>
              </a:ext>
            </a:extLst>
          </p:cNvPr>
          <p:cNvSpPr/>
          <p:nvPr/>
        </p:nvSpPr>
        <p:spPr>
          <a:xfrm>
            <a:off x="116991" y="106285"/>
            <a:ext cx="1825193" cy="602547"/>
          </a:xfrm>
          <a:prstGeom prst="rect">
            <a:avLst/>
          </a:prstGeom>
          <a:solidFill>
            <a:srgbClr val="00C0F6"/>
          </a:solidFill>
        </p:spPr>
        <p:txBody>
          <a:bodyPr wrap="square" lIns="93799" tIns="46900" rIns="93799" bIns="46900">
            <a:spAutoFit/>
          </a:bodyPr>
          <a:lstStyle/>
          <a:p>
            <a:r>
              <a:rPr lang="en-US" sz="3300" b="1" smtClean="0">
                <a:latin typeface="UVnAvant-Narrow" panose="020B0500000000000000" pitchFamily="34" charset="0"/>
                <a:ea typeface="UVnAvant-Narrow" panose="020B0500000000000000" pitchFamily="34" charset="0"/>
                <a:cs typeface="UVnAvant-Narrow" panose="020B0500000000000000" pitchFamily="34" charset="0"/>
              </a:rPr>
              <a:t>2. Đọc</a:t>
            </a:r>
            <a:r>
              <a:rPr lang="en-US" sz="3300" b="1">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p:cNvSpPr>
            <a:spLocks noChangeArrowheads="1"/>
          </p:cNvSpPr>
          <p:nvPr/>
        </p:nvSpPr>
        <p:spPr bwMode="auto">
          <a:xfrm>
            <a:off x="437431" y="953341"/>
            <a:ext cx="10869457"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kumimoji="0" lang="en-US" altLang="en-US" sz="3000" b="0" i="0" u="none" strike="noStrike" cap="none" normalizeH="0" baseline="0" dirty="0" smtClean="0">
                <a:ln>
                  <a:noFill/>
                </a:ln>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Có một chú bé chăn cừu thường thả cừu gần chân núi, Một hôm, thấy buồn quá, chú nghĩ ra một trò đùa cho vui. Chú giả vờ kêu toáng lên:</a:t>
            </a:r>
          </a:p>
          <a:p>
            <a:pPr algn="just"/>
            <a:r>
              <a:rPr lang="en-US" sz="3000" dirty="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Sói! Sói! Cứu tôi với!</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Nghe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tiếng kêu cứu, mấy bác nông dân đang làm việc gần đấy tức tốc chạy tới. Nhưng họ không thấy sói đâu. Thấy vậy, chú khoái chí lắm.</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Mấy </a:t>
            </a:r>
            <a:r>
              <a:rPr lang="vi-VN" sz="3000" dirty="0">
                <a:latin typeface="UVnAvant-Narrow" panose="020B0500000000000000" pitchFamily="34" charset="0"/>
                <a:ea typeface="UVnAvant-Narrow" panose="020B0500000000000000" pitchFamily="34" charset="0"/>
                <a:cs typeface="UVnAvant-Narrow" panose="020B0500000000000000" pitchFamily="34" charset="0"/>
              </a:rPr>
              <a:t>hôm sau, chú lại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bày</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err="1" smtClean="0">
                <a:latin typeface="UVnAvant-Narrow" panose="020B0500000000000000" pitchFamily="34" charset="0"/>
                <a:ea typeface="UVnAvant-Narrow" panose="020B0500000000000000" pitchFamily="34" charset="0"/>
                <a:cs typeface="UVnAvant-Narrow" panose="020B0500000000000000" pitchFamily="34" charset="0"/>
              </a:rPr>
              <a:t>ra</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5" name="矩形 8"/>
          <p:cNvSpPr/>
          <p:nvPr/>
        </p:nvSpPr>
        <p:spPr>
          <a:xfrm>
            <a:off x="7427359" y="6342950"/>
            <a:ext cx="3879529" cy="485404"/>
          </a:xfrm>
          <a:prstGeom prst="rect">
            <a:avLst/>
          </a:prstGeom>
        </p:spPr>
        <p:txBody>
          <a:bodyPr wrap="square" lIns="114949" tIns="57475" rIns="114949" bIns="57475">
            <a:spAutoFit/>
          </a:bodyPr>
          <a:lstStyle/>
          <a:p>
            <a:pPr algn="ctr"/>
            <a:r>
              <a:rPr lang="en-US" sz="24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(Theo </a:t>
            </a:r>
            <a:r>
              <a:rPr lang="en-US" sz="2400" i="1">
                <a:solidFill>
                  <a:srgbClr val="0C0CE4"/>
                </a:solidFill>
                <a:latin typeface="UVnAvant-Narrow" panose="020B0500000000000000" pitchFamily="34" charset="0"/>
                <a:ea typeface="UVnAvant-Narrow" panose="020B0500000000000000" pitchFamily="34" charset="0"/>
                <a:cs typeface="UVnAvant-Narrow" panose="020B0500000000000000" pitchFamily="34" charset="0"/>
              </a:rPr>
              <a:t>Ê-dốp</a:t>
            </a:r>
            <a:r>
              <a:rPr lang="en-US" sz="2400" i="1"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a:t>
            </a:r>
            <a:endParaRPr lang="vi-VN" sz="240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Oval 5"/>
          <p:cNvSpPr/>
          <p:nvPr/>
        </p:nvSpPr>
        <p:spPr>
          <a:xfrm>
            <a:off x="461501" y="1039428"/>
            <a:ext cx="470029" cy="44903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smtClean="0">
                <a:solidFill>
                  <a:schemeClr val="tx1"/>
                </a:solidFill>
              </a:rPr>
              <a:t>1</a:t>
            </a:r>
            <a:endParaRPr lang="en-US" b="1">
              <a:solidFill>
                <a:schemeClr val="tx1"/>
              </a:solidFill>
            </a:endParaRPr>
          </a:p>
        </p:txBody>
      </p:sp>
      <p:sp>
        <p:nvSpPr>
          <p:cNvPr id="7" name="Oval 6"/>
          <p:cNvSpPr/>
          <p:nvPr/>
        </p:nvSpPr>
        <p:spPr>
          <a:xfrm>
            <a:off x="445609" y="4204957"/>
            <a:ext cx="470029" cy="44903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a:solidFill>
                  <a:schemeClr val="tx1"/>
                </a:solidFill>
              </a:rPr>
              <a:t>2</a:t>
            </a:r>
          </a:p>
        </p:txBody>
      </p:sp>
    </p:spTree>
    <p:extLst>
      <p:ext uri="{BB962C8B-B14F-4D97-AF65-F5344CB8AC3E}">
        <p14:creationId xmlns:p14="http://schemas.microsoft.com/office/powerpoint/2010/main" xmlns="" val="54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05325" y="2234203"/>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xmlns="" val="337861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rot="5400000" flipH="1">
            <a:off x="8288835" y="2704383"/>
            <a:ext cx="4175461" cy="41774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3856383" y="2279374"/>
            <a:ext cx="5500268" cy="2173357"/>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7200" dirty="0" err="1">
                <a:solidFill>
                  <a:schemeClr val="bg1"/>
                </a:solidFill>
                <a:latin typeface="Arial" pitchFamily="34" charset="0"/>
                <a:cs typeface="Arial" pitchFamily="34" charset="0"/>
              </a:rPr>
              <a:t>Tiết</a:t>
            </a:r>
            <a:r>
              <a:rPr lang="en-US" sz="7200" dirty="0">
                <a:solidFill>
                  <a:schemeClr val="bg1"/>
                </a:solidFill>
                <a:latin typeface="Arial" pitchFamily="34" charset="0"/>
                <a:cs typeface="Arial" pitchFamily="34" charset="0"/>
              </a:rPr>
              <a:t> 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a:off x="1" y="0"/>
            <a:ext cx="2752137" cy="275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560521" y="-47207"/>
            <a:ext cx="2328809" cy="26512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6606517"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4"/>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710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2063827" y="2722718"/>
            <a:ext cx="8046783" cy="1347179"/>
          </a:xfrm>
          <a:prstGeom prst="rect">
            <a:avLst/>
          </a:prstGeom>
          <a:noFill/>
        </p:spPr>
        <p:txBody>
          <a:bodyPr wrap="none" lIns="114949" tIns="57475" rIns="114949" bIns="57475">
            <a:spAutoFit/>
          </a:bodyPr>
          <a:lstStyle/>
          <a:p>
            <a:pPr algn="ctr"/>
            <a:r>
              <a:rPr lang="en-US" sz="80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3</a:t>
            </a:r>
            <a:r>
              <a:rPr lang="en-US" sz="8000" b="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 Trả </a:t>
            </a:r>
            <a:r>
              <a:rPr lang="en-US" sz="80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lời câu hỏi</a:t>
            </a:r>
          </a:p>
        </p:txBody>
      </p:sp>
    </p:spTree>
    <p:extLst>
      <p:ext uri="{BB962C8B-B14F-4D97-AF65-F5344CB8AC3E}">
        <p14:creationId xmlns:p14="http://schemas.microsoft.com/office/powerpoint/2010/main" xmlns="" val="1394841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3AE2D3B-8A66-4D37-9F98-E5BC3B6825E5}"/>
              </a:ext>
            </a:extLst>
          </p:cNvPr>
          <p:cNvSpPr/>
          <p:nvPr/>
        </p:nvSpPr>
        <p:spPr>
          <a:xfrm>
            <a:off x="320824" y="42347"/>
            <a:ext cx="10874313" cy="1202712"/>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a:latin typeface="UVnAvant-Narrow" panose="020B0500000000000000" pitchFamily="34" charset="0"/>
                <a:ea typeface="UVnAvant-Narrow" panose="020B0500000000000000" pitchFamily="34" charset="0"/>
                <a:cs typeface="UVnAvant-Narrow" panose="020B0500000000000000" pitchFamily="34" charset="0"/>
              </a:rPr>
              <a:t>Ban đầu, nghe tiếng kêu cứu, mấy bác nông dân đã làm </a:t>
            </a:r>
            <a:r>
              <a:rPr lang="vi-VN" sz="3600" smtClean="0">
                <a:latin typeface="UVnAvant-Narrow" panose="020B0500000000000000" pitchFamily="34" charset="0"/>
                <a:ea typeface="UVnAvant-Narrow" panose="020B0500000000000000" pitchFamily="34" charset="0"/>
                <a:cs typeface="UVnAvant-Narrow" panose="020B0500000000000000" pitchFamily="34" charset="0"/>
              </a:rPr>
              <a:t>gì?</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0" name="Rectangle 9">
            <a:extLst>
              <a:ext uri="{FF2B5EF4-FFF2-40B4-BE49-F238E27FC236}">
                <a16:creationId xmlns:a16="http://schemas.microsoft.com/office/drawing/2014/main" xmlns="" id="{0D5412BB-5903-408F-9691-A062A2CB8E86}"/>
              </a:ext>
            </a:extLst>
          </p:cNvPr>
          <p:cNvSpPr/>
          <p:nvPr/>
        </p:nvSpPr>
        <p:spPr>
          <a:xfrm>
            <a:off x="338453" y="1177636"/>
            <a:ext cx="11311945" cy="1202712"/>
          </a:xfrm>
          <a:prstGeom prst="rect">
            <a:avLst/>
          </a:prstGeom>
        </p:spPr>
        <p:txBody>
          <a:bodyPr wrap="square" lIns="93799" tIns="46900" rIns="93799" bIns="46900">
            <a:spAutoFit/>
          </a:bodyPr>
          <a:lstStyle/>
          <a:p>
            <a:r>
              <a:rPr lang="en-US" sz="36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Ban đầu, nghe tiếng kêu cứu, mấy bác nông dân đã tức tốc chạy tới chỗ </a:t>
            </a:r>
            <a:r>
              <a:rPr lang="vi-VN" sz="36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a:t>
            </a:r>
            <a:r>
              <a:rPr lang="en-US" sz="36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ú</a:t>
            </a:r>
            <a:r>
              <a:rPr lang="vi-VN" sz="36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bé chăn </a:t>
            </a:r>
            <a:r>
              <a:rPr lang="vi-VN" sz="36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cừu.</a:t>
            </a:r>
            <a:endParaRPr lang="en-US" sz="35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1" name="Rectangle 10">
            <a:extLst>
              <a:ext uri="{FF2B5EF4-FFF2-40B4-BE49-F238E27FC236}">
                <a16:creationId xmlns:a16="http://schemas.microsoft.com/office/drawing/2014/main" xmlns="" id="{F3AE2D3B-8A66-4D37-9F98-E5BC3B6825E5}"/>
              </a:ext>
            </a:extLst>
          </p:cNvPr>
          <p:cNvSpPr/>
          <p:nvPr/>
        </p:nvSpPr>
        <p:spPr>
          <a:xfrm>
            <a:off x="338453" y="2434940"/>
            <a:ext cx="10874313" cy="648714"/>
          </a:xfrm>
          <a:prstGeom prst="rect">
            <a:avLst/>
          </a:prstGeom>
        </p:spPr>
        <p:txBody>
          <a:bodyPr wrap="square" lIns="93799" tIns="46900" rIns="93799" bIns="46900">
            <a:spAutoFit/>
          </a:bodyPr>
          <a:lstStyle/>
          <a:p>
            <a:r>
              <a:rPr lang="en-US" sz="3500" b="1"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b="1">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a:latin typeface="UVnAvant-Narrow" panose="020B0500000000000000" pitchFamily="34" charset="0"/>
                <a:ea typeface="UVnAvant-Narrow" panose="020B0500000000000000" pitchFamily="34" charset="0"/>
                <a:cs typeface="UVnAvant-Narrow" panose="020B0500000000000000" pitchFamily="34" charset="0"/>
              </a:rPr>
              <a:t>Vì sao bầy sói có thể thỏa thuê ăn thịt cừu</a:t>
            </a:r>
            <a:r>
              <a:rPr lang="vi-VN" sz="3600" smtClean="0">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2" name="Rectangle 11">
            <a:extLst>
              <a:ext uri="{FF2B5EF4-FFF2-40B4-BE49-F238E27FC236}">
                <a16:creationId xmlns:a16="http://schemas.microsoft.com/office/drawing/2014/main" xmlns="" id="{0D5412BB-5903-408F-9691-A062A2CB8E86}"/>
              </a:ext>
            </a:extLst>
          </p:cNvPr>
          <p:cNvSpPr/>
          <p:nvPr/>
        </p:nvSpPr>
        <p:spPr>
          <a:xfrm>
            <a:off x="338453" y="3082265"/>
            <a:ext cx="11311945" cy="1202712"/>
          </a:xfrm>
          <a:prstGeom prst="rect">
            <a:avLst/>
          </a:prstGeom>
        </p:spPr>
        <p:txBody>
          <a:bodyPr wrap="square" lIns="93799" tIns="46900" rIns="93799" bIns="46900">
            <a:spAutoFit/>
          </a:bodyPr>
          <a:lstStyle/>
          <a:p>
            <a:r>
              <a:rPr lang="en-US" sz="360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Bầy sói có thể thỏa thuê ăn thịt cừu vì không có ai đến cứu giúp cậu bé cả</a:t>
            </a:r>
            <a:r>
              <a:rPr lang="vi-VN" sz="360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3" name="Rectangle 12">
            <a:extLst>
              <a:ext uri="{FF2B5EF4-FFF2-40B4-BE49-F238E27FC236}">
                <a16:creationId xmlns:a16="http://schemas.microsoft.com/office/drawing/2014/main" xmlns="" id="{F3AE2D3B-8A66-4D37-9F98-E5BC3B6825E5}"/>
              </a:ext>
            </a:extLst>
          </p:cNvPr>
          <p:cNvSpPr/>
          <p:nvPr/>
        </p:nvSpPr>
        <p:spPr>
          <a:xfrm>
            <a:off x="318141" y="4366865"/>
            <a:ext cx="11324375" cy="648714"/>
          </a:xfrm>
          <a:prstGeom prst="rect">
            <a:avLst/>
          </a:prstGeom>
        </p:spPr>
        <p:txBody>
          <a:bodyPr wrap="square" lIns="93799" tIns="46900" rIns="93799" bIns="46900">
            <a:spAutoFit/>
          </a:bodyPr>
          <a:lstStyle/>
          <a:p>
            <a:r>
              <a:rPr lang="en-US" sz="3500" b="1"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b="1"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r>
              <a:rPr lang="vi-VN" sz="3500"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a:latin typeface="UVnAvant-Narrow" panose="020B0500000000000000" pitchFamily="34" charset="0"/>
                <a:ea typeface="UVnAvant-Narrow" panose="020B0500000000000000" pitchFamily="34" charset="0"/>
                <a:cs typeface="UVnAvant-Narrow" panose="020B0500000000000000" pitchFamily="34" charset="0"/>
              </a:rPr>
              <a:t>Em rút ra được bài học gì từ câu chuyện này</a:t>
            </a:r>
            <a:r>
              <a:rPr lang="en-US" sz="3600" smtClean="0">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4" name="Rectangle 13">
            <a:extLst>
              <a:ext uri="{FF2B5EF4-FFF2-40B4-BE49-F238E27FC236}">
                <a16:creationId xmlns:a16="http://schemas.microsoft.com/office/drawing/2014/main" xmlns="" id="{0D5412BB-5903-408F-9691-A062A2CB8E86}"/>
              </a:ext>
            </a:extLst>
          </p:cNvPr>
          <p:cNvSpPr/>
          <p:nvPr/>
        </p:nvSpPr>
        <p:spPr>
          <a:xfrm>
            <a:off x="318140" y="5015579"/>
            <a:ext cx="11332257" cy="1756709"/>
          </a:xfrm>
          <a:prstGeom prst="rect">
            <a:avLst/>
          </a:prstGeom>
        </p:spPr>
        <p:txBody>
          <a:bodyPr wrap="square" lIns="93799" tIns="46900" rIns="93799" bIns="46900">
            <a:spAutoFit/>
          </a:bodyPr>
          <a:lstStyle/>
          <a:p>
            <a:r>
              <a:rPr lang="en-US" sz="360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Em rút ra được bài học là: phải biết vui đùa đúng lúc, đúng chỗ, không lấy việc nói dối làm trò đùa. Và không nên nói dối người khác</a:t>
            </a:r>
            <a:r>
              <a:rPr lang="en-US" sz="3500" b="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414804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 fill="hold"/>
                                        <p:tgtEl>
                                          <p:spTgt spid="9"/>
                                        </p:tgtEl>
                                        <p:attrNameLst>
                                          <p:attrName>ppt_x</p:attrName>
                                        </p:attrNameLst>
                                      </p:cBhvr>
                                      <p:tavLst>
                                        <p:tav tm="0">
                                          <p:val>
                                            <p:strVal val="#ppt_x"/>
                                          </p:val>
                                        </p:tav>
                                        <p:tav tm="100000">
                                          <p:val>
                                            <p:strVal val="#ppt_x"/>
                                          </p:val>
                                        </p:tav>
                                      </p:tavLst>
                                    </p:anim>
                                    <p:anim calcmode="lin" valueType="num">
                                      <p:cBhvr additive="base">
                                        <p:cTn id="8"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 fill="hold"/>
                                        <p:tgtEl>
                                          <p:spTgt spid="10"/>
                                        </p:tgtEl>
                                        <p:attrNameLst>
                                          <p:attrName>ppt_x</p:attrName>
                                        </p:attrNameLst>
                                      </p:cBhvr>
                                      <p:tavLst>
                                        <p:tav tm="0">
                                          <p:val>
                                            <p:strVal val="#ppt_x"/>
                                          </p:val>
                                        </p:tav>
                                        <p:tav tm="100000">
                                          <p:val>
                                            <p:strVal val="#ppt_x"/>
                                          </p:val>
                                        </p:tav>
                                      </p:tavLst>
                                    </p:anim>
                                    <p:anim calcmode="lin" valueType="num">
                                      <p:cBhvr additive="base">
                                        <p:cTn id="14" dur="1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 fill="hold"/>
                                        <p:tgtEl>
                                          <p:spTgt spid="11"/>
                                        </p:tgtEl>
                                        <p:attrNameLst>
                                          <p:attrName>ppt_x</p:attrName>
                                        </p:attrNameLst>
                                      </p:cBhvr>
                                      <p:tavLst>
                                        <p:tav tm="0">
                                          <p:val>
                                            <p:strVal val="#ppt_x"/>
                                          </p:val>
                                        </p:tav>
                                        <p:tav tm="100000">
                                          <p:val>
                                            <p:strVal val="#ppt_x"/>
                                          </p:val>
                                        </p:tav>
                                      </p:tavLst>
                                    </p:anim>
                                    <p:anim calcmode="lin" valueType="num">
                                      <p:cBhvr additive="base">
                                        <p:cTn id="20" dur="1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 fill="hold"/>
                                        <p:tgtEl>
                                          <p:spTgt spid="12"/>
                                        </p:tgtEl>
                                        <p:attrNameLst>
                                          <p:attrName>ppt_x</p:attrName>
                                        </p:attrNameLst>
                                      </p:cBhvr>
                                      <p:tavLst>
                                        <p:tav tm="0">
                                          <p:val>
                                            <p:strVal val="#ppt_x"/>
                                          </p:val>
                                        </p:tav>
                                        <p:tav tm="100000">
                                          <p:val>
                                            <p:strVal val="#ppt_x"/>
                                          </p:val>
                                        </p:tav>
                                      </p:tavLst>
                                    </p:anim>
                                    <p:anim calcmode="lin" valueType="num">
                                      <p:cBhvr additive="base">
                                        <p:cTn id="26" dur="1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 fill="hold"/>
                                        <p:tgtEl>
                                          <p:spTgt spid="13"/>
                                        </p:tgtEl>
                                        <p:attrNameLst>
                                          <p:attrName>ppt_x</p:attrName>
                                        </p:attrNameLst>
                                      </p:cBhvr>
                                      <p:tavLst>
                                        <p:tav tm="0">
                                          <p:val>
                                            <p:strVal val="#ppt_x"/>
                                          </p:val>
                                        </p:tav>
                                        <p:tav tm="100000">
                                          <p:val>
                                            <p:strVal val="#ppt_x"/>
                                          </p:val>
                                        </p:tav>
                                      </p:tavLst>
                                    </p:anim>
                                    <p:anim calcmode="lin" valueType="num">
                                      <p:cBhvr additive="base">
                                        <p:cTn id="32" dur="1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 fill="hold"/>
                                        <p:tgtEl>
                                          <p:spTgt spid="14"/>
                                        </p:tgtEl>
                                        <p:attrNameLst>
                                          <p:attrName>ppt_x</p:attrName>
                                        </p:attrNameLst>
                                      </p:cBhvr>
                                      <p:tavLst>
                                        <p:tav tm="0">
                                          <p:val>
                                            <p:strVal val="#ppt_x"/>
                                          </p:val>
                                        </p:tav>
                                        <p:tav tm="100000">
                                          <p:val>
                                            <p:strVal val="#ppt_x"/>
                                          </p:val>
                                        </p:tav>
                                      </p:tavLst>
                                    </p:anim>
                                    <p:anim calcmode="lin" valueType="num">
                                      <p:cBhvr additive="base">
                                        <p:cTn id="38" dur="1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469500" y="686855"/>
            <a:ext cx="11324375" cy="812413"/>
          </a:xfrm>
          <a:prstGeom prst="rect">
            <a:avLst/>
          </a:prstGeom>
        </p:spPr>
        <p:txBody>
          <a:bodyPr wrap="square" lIns="93799" tIns="46900" rIns="93799" bIns="46900">
            <a:spAutoFit/>
          </a:bodyPr>
          <a:lstStyle/>
          <a:p>
            <a:pPr>
              <a:lnSpc>
                <a:spcPct val="150000"/>
              </a:lnSpc>
            </a:pPr>
            <a:r>
              <a:rPr lang="en-US" altLang="en-US" sz="3600" b="1">
                <a:latin typeface="UVnAvant-Narrow" pitchFamily="34" charset="0"/>
                <a:cs typeface="UVnAvant-Narrow" pitchFamily="34" charset="0"/>
              </a:rPr>
              <a:t>4. </a:t>
            </a:r>
            <a:r>
              <a:rPr lang="en-US" altLang="vi-VN" sz="3600" b="1">
                <a:latin typeface="UVnAvant-Narrow" pitchFamily="34" charset="0"/>
                <a:cs typeface="UVnAvant-Narrow" pitchFamily="34" charset="0"/>
              </a:rPr>
              <a:t>Viết vào vở câu trả lời cho câu hỏi c ở mục 3</a:t>
            </a:r>
          </a:p>
        </p:txBody>
      </p:sp>
      <p:sp>
        <p:nvSpPr>
          <p:cNvPr id="3" name="Rectangle 2">
            <a:extLst>
              <a:ext uri="{FF2B5EF4-FFF2-40B4-BE49-F238E27FC236}">
                <a16:creationId xmlns:a16="http://schemas.microsoft.com/office/drawing/2014/main" xmlns="" id="{0D5412BB-5903-408F-9691-A062A2CB8E86}"/>
              </a:ext>
            </a:extLst>
          </p:cNvPr>
          <p:cNvSpPr/>
          <p:nvPr/>
        </p:nvSpPr>
        <p:spPr>
          <a:xfrm>
            <a:off x="469500" y="1741776"/>
            <a:ext cx="10367256" cy="648714"/>
          </a:xfrm>
          <a:prstGeom prst="rect">
            <a:avLst/>
          </a:prstGeom>
        </p:spPr>
        <p:txBody>
          <a:bodyPr wrap="square" lIns="93799" tIns="46900" rIns="93799" bIns="46900">
            <a:spAutoFit/>
          </a:bodyPr>
          <a:lstStyle/>
          <a:p>
            <a:r>
              <a:rPr lang="en-US" sz="360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600" i="1">
                <a:latin typeface="UVnAvant-Narrow" panose="020B0500000000000000" pitchFamily="34" charset="0"/>
                <a:ea typeface="UVnAvant-Narrow" panose="020B0500000000000000" pitchFamily="34" charset="0"/>
                <a:cs typeface="UVnAvant-Narrow" panose="020B0500000000000000" pitchFamily="34" charset="0"/>
              </a:rPr>
              <a:t>Em nghĩ rằng </a:t>
            </a:r>
            <a:r>
              <a:rPr lang="en-US" sz="360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600">
                <a:latin typeface="UVnAvant-Narrow" panose="020B0500000000000000" pitchFamily="34" charset="0"/>
                <a:ea typeface="UVnAvant-Narrow" panose="020B0500000000000000" pitchFamily="34" charset="0"/>
                <a:cs typeface="UVnAvant-Narrow" panose="020B0500000000000000" pitchFamily="34" charset="0"/>
              </a:rPr>
              <a:t>(…)</a:t>
            </a:r>
            <a:endParaRPr lang="en-US" sz="3500" b="1"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3074" name="Picture 2" descr="https://i.vdoc.vn/data/image/2021/03/22/giai-bai-tap-tieng-viet-1-trang-94-95-96-97-bai-4-chu-be-chan-cuu-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928" y="2514489"/>
            <a:ext cx="10203450" cy="1756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6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3" name="Rectangle 2"/>
          <p:cNvSpPr/>
          <p:nvPr/>
        </p:nvSpPr>
        <p:spPr>
          <a:xfrm>
            <a:off x="3768372" y="2843596"/>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C0CE4"/>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xmlns="" val="866950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rot="5400000" flipH="1">
            <a:off x="8288835" y="2704383"/>
            <a:ext cx="4175461" cy="41774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3856383" y="2279374"/>
            <a:ext cx="5500268" cy="2173357"/>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7200" dirty="0" err="1">
                <a:solidFill>
                  <a:schemeClr val="bg1"/>
                </a:solidFill>
                <a:latin typeface="Arial" pitchFamily="34" charset="0"/>
                <a:cs typeface="Arial" pitchFamily="34" charset="0"/>
              </a:rPr>
              <a:t>Khởi</a:t>
            </a:r>
            <a:r>
              <a:rPr lang="en-US" sz="7200" dirty="0">
                <a:solidFill>
                  <a:schemeClr val="bg1"/>
                </a:solidFill>
                <a:latin typeface="Arial" pitchFamily="34" charset="0"/>
                <a:cs typeface="Arial" pitchFamily="34" charset="0"/>
              </a:rPr>
              <a:t> </a:t>
            </a:r>
            <a:r>
              <a:rPr lang="en-US" sz="7200" dirty="0" err="1">
                <a:solidFill>
                  <a:schemeClr val="bg1"/>
                </a:solidFill>
                <a:latin typeface="Arial" pitchFamily="34" charset="0"/>
                <a:cs typeface="Arial" pitchFamily="34" charset="0"/>
              </a:rPr>
              <a:t>động</a:t>
            </a:r>
            <a:endParaRPr lang="en-US" sz="7200"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a:off x="1" y="0"/>
            <a:ext cx="2752137" cy="275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560521" y="-47207"/>
            <a:ext cx="2328809" cy="26512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6606517"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4"/>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1475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999" y="1270062"/>
            <a:ext cx="9703558" cy="2663982"/>
          </a:xfrm>
          <a:prstGeom prst="rect">
            <a:avLst/>
          </a:prstGeom>
          <a:noFill/>
        </p:spPr>
        <p:txBody>
          <a:bodyPr wrap="square" lIns="108377" tIns="54189" rIns="108377" bIns="54189">
            <a:spAutoFit/>
          </a:bodyPr>
          <a:lstStyle/>
          <a:p>
            <a:pPr algn="ctr"/>
            <a:r>
              <a:rPr lang="en-US" sz="94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4</a:t>
            </a:r>
          </a:p>
          <a:p>
            <a:pPr algn="ctr"/>
            <a:r>
              <a:rPr lang="en-US" sz="7200" b="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en-US" sz="72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376938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rot="5400000" flipH="1">
            <a:off x="8288835" y="2704383"/>
            <a:ext cx="4175461" cy="41774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3856383" y="2279374"/>
            <a:ext cx="5500268" cy="2173357"/>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7200" dirty="0" err="1">
                <a:solidFill>
                  <a:schemeClr val="bg1"/>
                </a:solidFill>
                <a:latin typeface="Arial" pitchFamily="34" charset="0"/>
                <a:cs typeface="Arial" pitchFamily="34" charset="0"/>
              </a:rPr>
              <a:t>Khởi</a:t>
            </a:r>
            <a:r>
              <a:rPr lang="en-US" sz="7200" dirty="0">
                <a:solidFill>
                  <a:schemeClr val="bg1"/>
                </a:solidFill>
                <a:latin typeface="Arial" pitchFamily="34" charset="0"/>
                <a:cs typeface="Arial" pitchFamily="34" charset="0"/>
              </a:rPr>
              <a:t> </a:t>
            </a:r>
            <a:r>
              <a:rPr lang="en-US" sz="7200" dirty="0" err="1">
                <a:solidFill>
                  <a:schemeClr val="bg1"/>
                </a:solidFill>
                <a:latin typeface="Arial" pitchFamily="34" charset="0"/>
                <a:cs typeface="Arial" pitchFamily="34" charset="0"/>
              </a:rPr>
              <a:t>động</a:t>
            </a:r>
            <a:endParaRPr lang="en-US" sz="7200"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a:off x="1" y="0"/>
            <a:ext cx="2752137" cy="275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560521" y="-47207"/>
            <a:ext cx="2328809" cy="26512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6606517"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4"/>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147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rot="5400000" flipH="1">
            <a:off x="8288835" y="2704383"/>
            <a:ext cx="4175461" cy="41774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3856383" y="2279374"/>
            <a:ext cx="5500268" cy="2173357"/>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7200" dirty="0" err="1">
                <a:solidFill>
                  <a:schemeClr val="bg1"/>
                </a:solidFill>
                <a:latin typeface="Arial" pitchFamily="34" charset="0"/>
                <a:cs typeface="Arial" pitchFamily="34" charset="0"/>
              </a:rPr>
              <a:t>Tiết</a:t>
            </a:r>
            <a:r>
              <a:rPr lang="en-US" sz="7200" dirty="0">
                <a:solidFill>
                  <a:schemeClr val="bg1"/>
                </a:solidFill>
                <a:latin typeface="Arial" pitchFamily="34" charset="0"/>
                <a:cs typeface="Arial" pitchFamily="34" charset="0"/>
              </a:rPr>
              <a:t> </a:t>
            </a:r>
            <a:r>
              <a:rPr lang="en-US" sz="7200" dirty="0" smtClean="0">
                <a:solidFill>
                  <a:schemeClr val="bg1"/>
                </a:solidFill>
                <a:latin typeface="Arial" pitchFamily="34" charset="0"/>
                <a:cs typeface="Arial" pitchFamily="34" charset="0"/>
              </a:rPr>
              <a:t>3</a:t>
            </a:r>
            <a:endParaRPr lang="en-US" sz="7200"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a:off x="1" y="0"/>
            <a:ext cx="2752137" cy="275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560521" y="-47207"/>
            <a:ext cx="2328809" cy="26512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6606517"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4"/>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7100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xmlns="" id="{F3AE2D3B-8A66-4D37-9F98-E5BC3B6825E5}"/>
              </a:ext>
            </a:extLst>
          </p:cNvPr>
          <p:cNvSpPr/>
          <p:nvPr/>
        </p:nvSpPr>
        <p:spPr>
          <a:xfrm>
            <a:off x="876908" y="3646072"/>
            <a:ext cx="10874313" cy="648714"/>
          </a:xfrm>
          <a:prstGeom prst="rect">
            <a:avLst/>
          </a:prstGeom>
        </p:spPr>
        <p:txBody>
          <a:bodyPr wrap="square" lIns="93799" tIns="46900" rIns="93799" bIns="46900">
            <a:spAutoFit/>
          </a:bodyPr>
          <a:lstStyle/>
          <a:p>
            <a:r>
              <a:rPr lang="vi-VN" sz="3600">
                <a:latin typeface="UVnAvant-Narrow" panose="020B0500000000000000" pitchFamily="34" charset="0"/>
                <a:ea typeface="UVnAvant-Narrow" panose="020B0500000000000000" pitchFamily="34" charset="0"/>
                <a:cs typeface="UVnAvant-Narrow" panose="020B0500000000000000" pitchFamily="34" charset="0"/>
              </a:rPr>
              <a:t>a. Nhiều người (…) vì có đám cháy.</a:t>
            </a:r>
            <a:endParaRPr lang="en-US" sz="36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2175390"/>
              </p:ext>
            </p:extLst>
          </p:nvPr>
        </p:nvGraphicFramePr>
        <p:xfrm>
          <a:off x="581890" y="2564478"/>
          <a:ext cx="10315754" cy="855616"/>
        </p:xfrm>
        <a:graphic>
          <a:graphicData uri="http://schemas.openxmlformats.org/drawingml/2006/table">
            <a:tbl>
              <a:tblPr/>
              <a:tblGrid>
                <a:gridCol w="2465401"/>
                <a:gridCol w="2517303"/>
                <a:gridCol w="3058908"/>
                <a:gridCol w="2274142"/>
              </a:tblGrid>
              <a:tr h="855616">
                <a:tc>
                  <a:txBody>
                    <a:bodyPr/>
                    <a:lstStyle/>
                    <a:p>
                      <a:pPr algn="ctr"/>
                      <a:r>
                        <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nông dân</a:t>
                      </a:r>
                    </a:p>
                  </a:txBody>
                  <a:tcPr marL="38100" marR="38100" marT="38100" marB="38100" anchor="ctr">
                    <a:lnL>
                      <a:noFill/>
                    </a:lnL>
                    <a:lnR>
                      <a:noFill/>
                    </a:lnR>
                    <a:lnT>
                      <a:noFill/>
                    </a:lnT>
                    <a:lnB>
                      <a:noFill/>
                    </a:lnB>
                    <a:solidFill>
                      <a:srgbClr val="F5D0F1"/>
                    </a:solidFill>
                  </a:tcPr>
                </a:tc>
                <a:tc>
                  <a:txBody>
                    <a:bodyPr/>
                    <a:lstStyle/>
                    <a:p>
                      <a:pPr algn="ctr"/>
                      <a:r>
                        <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hốt hoảng</a:t>
                      </a:r>
                    </a:p>
                  </a:txBody>
                  <a:tcPr marL="38100" marR="38100" marT="38100" marB="38100" anchor="ctr">
                    <a:lnL>
                      <a:noFill/>
                    </a:lnL>
                    <a:lnR>
                      <a:noFill/>
                    </a:lnR>
                    <a:lnT>
                      <a:noFill/>
                    </a:lnT>
                    <a:lnB>
                      <a:noFill/>
                    </a:lnB>
                    <a:solidFill>
                      <a:srgbClr val="F5D0F1"/>
                    </a:solidFill>
                  </a:tcPr>
                </a:tc>
                <a:tc>
                  <a:txBody>
                    <a:bodyPr/>
                    <a:lstStyle/>
                    <a:p>
                      <a:pPr algn="ctr"/>
                      <a:r>
                        <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tiếng kêu cứu</a:t>
                      </a:r>
                    </a:p>
                  </a:txBody>
                  <a:tcPr marL="38100" marR="38100" marT="38100" marB="38100" anchor="ctr">
                    <a:lnL>
                      <a:noFill/>
                    </a:lnL>
                    <a:lnR>
                      <a:noFill/>
                    </a:lnR>
                    <a:lnT>
                      <a:noFill/>
                    </a:lnT>
                    <a:lnB>
                      <a:noFill/>
                    </a:lnB>
                    <a:solidFill>
                      <a:srgbClr val="F5D0F1"/>
                    </a:solidFill>
                  </a:tcPr>
                </a:tc>
                <a:tc>
                  <a:txBody>
                    <a:bodyPr/>
                    <a:lstStyle/>
                    <a:p>
                      <a:pPr algn="ctr"/>
                      <a:r>
                        <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thản nhiên</a:t>
                      </a:r>
                    </a:p>
                  </a:txBody>
                  <a:tcPr marL="38100" marR="38100" marT="38100" marB="38100" anchor="ctr">
                    <a:lnL>
                      <a:noFill/>
                    </a:lnL>
                    <a:lnR>
                      <a:noFill/>
                    </a:lnR>
                    <a:lnT>
                      <a:noFill/>
                    </a:lnT>
                    <a:lnB>
                      <a:noFill/>
                    </a:lnB>
                    <a:solidFill>
                      <a:srgbClr val="F5D0F1"/>
                    </a:solidFill>
                  </a:tcPr>
                </a:tc>
              </a:tr>
            </a:tbl>
          </a:graphicData>
        </a:graphic>
      </p:graphicFrame>
      <p:sp>
        <p:nvSpPr>
          <p:cNvPr id="5" name="Rectangle 4">
            <a:extLst>
              <a:ext uri="{FF2B5EF4-FFF2-40B4-BE49-F238E27FC236}">
                <a16:creationId xmlns:a16="http://schemas.microsoft.com/office/drawing/2014/main" xmlns="" id="{F3AE2D3B-8A66-4D37-9F98-E5BC3B6825E5}"/>
              </a:ext>
            </a:extLst>
          </p:cNvPr>
          <p:cNvSpPr/>
          <p:nvPr/>
        </p:nvSpPr>
        <p:spPr>
          <a:xfrm>
            <a:off x="876907" y="4385631"/>
            <a:ext cx="10874313" cy="648714"/>
          </a:xfrm>
          <a:prstGeom prst="rect">
            <a:avLst/>
          </a:prstGeom>
        </p:spPr>
        <p:txBody>
          <a:bodyPr wrap="square" lIns="93799" tIns="46900" rIns="93799" bIns="46900">
            <a:spAutoFit/>
          </a:bodyPr>
          <a:lstStyle/>
          <a:p>
            <a:r>
              <a:rPr lang="en-US" sz="3600">
                <a:latin typeface="UVnAvant-Narrow" panose="020B0500000000000000" pitchFamily="34" charset="0"/>
                <a:ea typeface="UVnAvant-Narrow" panose="020B0500000000000000" pitchFamily="34" charset="0"/>
                <a:cs typeface="UVnAvant-Narrow" panose="020B0500000000000000" pitchFamily="34" charset="0"/>
              </a:rPr>
              <a:t>b. </a:t>
            </a:r>
            <a:r>
              <a:rPr lang="vi-VN" sz="3600">
                <a:latin typeface="UVnAvant-Narrow" panose="020B0500000000000000" pitchFamily="34" charset="0"/>
                <a:ea typeface="UVnAvant-Narrow" panose="020B0500000000000000" pitchFamily="34" charset="0"/>
                <a:cs typeface="UVnAvant-Narrow" panose="020B0500000000000000" pitchFamily="34" charset="0"/>
              </a:rPr>
              <a:t>Các bác (…) đang làm việc chăm chỉ.</a:t>
            </a:r>
            <a:endParaRPr lang="en-US" sz="36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6" name="Straight Arrow Connector 5"/>
          <p:cNvCxnSpPr/>
          <p:nvPr/>
        </p:nvCxnSpPr>
        <p:spPr>
          <a:xfrm>
            <a:off x="4162221" y="3245312"/>
            <a:ext cx="535039" cy="7251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29841" y="3220260"/>
            <a:ext cx="1666775" cy="13266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65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3AE2D3B-8A66-4D37-9F98-E5BC3B6825E5}"/>
              </a:ext>
            </a:extLst>
          </p:cNvPr>
          <p:cNvSpPr/>
          <p:nvPr/>
        </p:nvSpPr>
        <p:spPr>
          <a:xfrm>
            <a:off x="461922" y="1186171"/>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vi-VN" sz="3200" b="1">
                <a:latin typeface="UVnAvant-Narrow" panose="020B0500000000000000" pitchFamily="34" charset="0"/>
                <a:ea typeface="UVnAvant-Narrow" panose="020B0500000000000000" pitchFamily="34" charset="0"/>
                <a:cs typeface="UVnAvant-Narrow" panose="020B0500000000000000" pitchFamily="34" charset="0"/>
              </a:rPr>
              <a:t>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4098" name="Picture 2" descr="https://i.vdoc.vn/data/image/2021/03/22/giai-bai-tap-tieng-viet-1-trang-94-95-96-97-bai-4-chu-be-chan-cuu-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616" y="1918678"/>
            <a:ext cx="10366288" cy="1964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99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2967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vdoc.vn/data/image/2021/03/22/giai-bai-tap-tieng-viet-1-trang-94-95-96-97-bai-4-chu-be-chan-cuu-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5545" y="789140"/>
            <a:ext cx="8492647" cy="46346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F3AE2D3B-8A66-4D37-9F98-E5BC3B6825E5}"/>
              </a:ext>
            </a:extLst>
          </p:cNvPr>
          <p:cNvSpPr/>
          <p:nvPr/>
        </p:nvSpPr>
        <p:spPr>
          <a:xfrm>
            <a:off x="449396" y="5565136"/>
            <a:ext cx="9972260" cy="587159"/>
          </a:xfrm>
          <a:prstGeom prst="rect">
            <a:avLst/>
          </a:prstGeom>
        </p:spPr>
        <p:txBody>
          <a:bodyPr wrap="square" lIns="93799" tIns="46900" rIns="93799" bIns="46900">
            <a:spAutoFit/>
          </a:bodyPr>
          <a:lstStyle/>
          <a:p>
            <a:pPr algn="ctr"/>
            <a:r>
              <a:rPr lang="en-US" sz="3200">
                <a:latin typeface="UVnAvant-Narrow" panose="020B0500000000000000" pitchFamily="34" charset="0"/>
                <a:ea typeface="UVnAvant-Narrow" panose="020B0500000000000000" pitchFamily="34" charset="0"/>
                <a:cs typeface="UVnAvant-Narrow" panose="020B0500000000000000" pitchFamily="34" charset="0"/>
              </a:rPr>
              <a:t>Có một chú bé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16114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vdoc.vn/data/image/2021/03/22/giai-bai-tap-tieng-viet-1-trang-94-95-96-97-bai-4-chu-be-chan-cuu-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8074" y="776612"/>
            <a:ext cx="8662748" cy="48225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F3AE2D3B-8A66-4D37-9F98-E5BC3B6825E5}"/>
              </a:ext>
            </a:extLst>
          </p:cNvPr>
          <p:cNvSpPr/>
          <p:nvPr/>
        </p:nvSpPr>
        <p:spPr>
          <a:xfrm>
            <a:off x="449396" y="5565136"/>
            <a:ext cx="9972260" cy="587159"/>
          </a:xfrm>
          <a:prstGeom prst="rect">
            <a:avLst/>
          </a:prstGeom>
        </p:spPr>
        <p:txBody>
          <a:bodyPr wrap="square" lIns="93799" tIns="46900" rIns="93799" bIns="46900">
            <a:spAutoFit/>
          </a:bodyPr>
          <a:lstStyle/>
          <a:p>
            <a:pPr algn="ctr"/>
            <a:r>
              <a:rPr lang="en-US" sz="3200">
                <a:latin typeface="UVnAvant-Narrow" panose="020B0500000000000000" pitchFamily="34" charset="0"/>
                <a:ea typeface="UVnAvant-Narrow" panose="020B0500000000000000" pitchFamily="34" charset="0"/>
                <a:cs typeface="UVnAvant-Narrow" panose="020B0500000000000000" pitchFamily="34" charset="0"/>
              </a:rPr>
              <a:t>Nghe tiếng kêu cứu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10242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vdoc.vn/data/image/2021/03/22/giai-bai-tap-tieng-viet-1-trang-94-95-96-97-bai-4-chu-be-chan-cuu-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5755" y="538619"/>
            <a:ext cx="9013478" cy="50265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F3AE2D3B-8A66-4D37-9F98-E5BC3B6825E5}"/>
              </a:ext>
            </a:extLst>
          </p:cNvPr>
          <p:cNvSpPr/>
          <p:nvPr/>
        </p:nvSpPr>
        <p:spPr>
          <a:xfrm>
            <a:off x="449396" y="5565136"/>
            <a:ext cx="9972260" cy="587159"/>
          </a:xfrm>
          <a:prstGeom prst="rect">
            <a:avLst/>
          </a:prstGeom>
        </p:spPr>
        <p:txBody>
          <a:bodyPr wrap="square" lIns="93799" tIns="46900" rIns="93799" bIns="46900">
            <a:spAutoFit/>
          </a:bodyPr>
          <a:lstStyle/>
          <a:p>
            <a:pPr algn="ctr"/>
            <a:r>
              <a:rPr lang="en-US" sz="3200">
                <a:latin typeface="UVnAvant-Narrow" panose="020B0500000000000000" pitchFamily="34" charset="0"/>
                <a:ea typeface="UVnAvant-Narrow" panose="020B0500000000000000" pitchFamily="34" charset="0"/>
                <a:cs typeface="UVnAvant-Narrow" panose="020B0500000000000000" pitchFamily="34" charset="0"/>
              </a:rPr>
              <a:t>Có một chú bé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5405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vdoc.vn/data/image/2021/03/22/giai-bai-tap-tieng-viet-1-trang-94-95-96-97-bai-4-chu-be-chan-cuu-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8074" y="538618"/>
            <a:ext cx="9451367" cy="50265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F3AE2D3B-8A66-4D37-9F98-E5BC3B6825E5}"/>
              </a:ext>
            </a:extLst>
          </p:cNvPr>
          <p:cNvSpPr/>
          <p:nvPr/>
        </p:nvSpPr>
        <p:spPr>
          <a:xfrm>
            <a:off x="449396" y="5565136"/>
            <a:ext cx="9972260" cy="587159"/>
          </a:xfrm>
          <a:prstGeom prst="rect">
            <a:avLst/>
          </a:prstGeom>
        </p:spPr>
        <p:txBody>
          <a:bodyPr wrap="square" lIns="93799" tIns="46900" rIns="93799" bIns="46900">
            <a:spAutoFit/>
          </a:bodyPr>
          <a:lstStyle/>
          <a:p>
            <a:pPr algn="ctr"/>
            <a:r>
              <a:rPr lang="en-US" sz="3200">
                <a:latin typeface="UVnAvant-Narrow" panose="020B0500000000000000" pitchFamily="34" charset="0"/>
                <a:ea typeface="UVnAvant-Narrow" panose="020B0500000000000000" pitchFamily="34" charset="0"/>
                <a:cs typeface="UVnAvant-Narrow" panose="020B0500000000000000" pitchFamily="34" charset="0"/>
              </a:rPr>
              <a:t>Thế là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36289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rot="5400000" flipH="1">
            <a:off x="8288835" y="2704383"/>
            <a:ext cx="4175461" cy="41774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3856383" y="2279374"/>
            <a:ext cx="5500268" cy="2173357"/>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7200" dirty="0" err="1">
                <a:solidFill>
                  <a:schemeClr val="bg1"/>
                </a:solidFill>
                <a:latin typeface="Arial" pitchFamily="34" charset="0"/>
                <a:cs typeface="Arial" pitchFamily="34" charset="0"/>
              </a:rPr>
              <a:t>Tiết</a:t>
            </a:r>
            <a:r>
              <a:rPr lang="en-US" sz="7200" dirty="0">
                <a:solidFill>
                  <a:schemeClr val="bg1"/>
                </a:solidFill>
                <a:latin typeface="Arial" pitchFamily="34" charset="0"/>
                <a:cs typeface="Arial" pitchFamily="34" charset="0"/>
              </a:rPr>
              <a:t> </a:t>
            </a:r>
            <a:r>
              <a:rPr lang="en-US" sz="7200" dirty="0" smtClean="0">
                <a:solidFill>
                  <a:schemeClr val="bg1"/>
                </a:solidFill>
                <a:latin typeface="Arial" pitchFamily="34" charset="0"/>
                <a:cs typeface="Arial" pitchFamily="34" charset="0"/>
              </a:rPr>
              <a:t>4</a:t>
            </a:r>
            <a:endParaRPr lang="en-US" sz="7200"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cstate="print">
            <a:extLst>
              <a:ext uri="{BEBA8EAE-BF5A-486C-A8C5-ECC9F3942E4B}">
                <a14:imgProps xmlns="" xmlns:a14="http://schemas.microsoft.com/office/drawing/2010/main">
                  <a14:imgLayer r:embed="rId3">
                    <a14:imgEffect>
                      <a14:backgroundRemoval t="0" b="90000" l="0" r="89901"/>
                    </a14:imgEffect>
                  </a14:imgLayer>
                </a14:imgProps>
              </a:ext>
              <a:ext uri="{28A0092B-C50C-407E-A947-70E740481C1C}">
                <a14:useLocalDpi xmlns="" xmlns:a14="http://schemas.microsoft.com/office/drawing/2010/main" val="0"/>
              </a:ext>
            </a:extLst>
          </a:blip>
          <a:srcRect r="46625" b="36233"/>
          <a:stretch/>
        </p:blipFill>
        <p:spPr bwMode="auto">
          <a:xfrm>
            <a:off x="1" y="0"/>
            <a:ext cx="2752137" cy="2753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560521" y="-47207"/>
            <a:ext cx="2328809" cy="26512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6606517"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3"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4"/>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7100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493686" y="1449659"/>
            <a:ext cx="10829843" cy="1572044"/>
          </a:xfrm>
          <a:prstGeom prst="rect">
            <a:avLst/>
          </a:prstGeom>
        </p:spPr>
        <p:txBody>
          <a:bodyPr wrap="square" lIns="93799" tIns="46900" rIns="93799" bIns="46900">
            <a:spAutoFit/>
          </a:bodyPr>
          <a:lstStyle/>
          <a:p>
            <a:pPr algn="just"/>
            <a:r>
              <a:rPr lang="en-US" sz="320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200">
                <a:latin typeface="UVnAvant-Narrow" panose="020B0500000000000000" pitchFamily="34" charset="0"/>
                <a:ea typeface="UVnAvant-Narrow" panose="020B0500000000000000" pitchFamily="34" charset="0"/>
                <a:cs typeface="UVnAvant-Narrow" panose="020B0500000000000000" pitchFamily="34" charset="0"/>
              </a:rPr>
              <a:t>Một hôm, sói đến thật. Chú bé hốt hoảng xin cứu giúp. Các bác nông dân nghĩ là chú nói dối, nên vẫn thản nhiên làm việc.</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6B7F6086-6A98-4159-923E-6CD87BA5202A}"/>
              </a:ext>
            </a:extLst>
          </p:cNvPr>
          <p:cNvSpPr/>
          <p:nvPr/>
        </p:nvSpPr>
        <p:spPr>
          <a:xfrm>
            <a:off x="493686" y="504115"/>
            <a:ext cx="3155948" cy="648714"/>
          </a:xfrm>
          <a:prstGeom prst="rect">
            <a:avLst/>
          </a:prstGeom>
          <a:solidFill>
            <a:srgbClr val="00C0F6"/>
          </a:solidFill>
        </p:spPr>
        <p:txBody>
          <a:bodyPr wrap="square" lIns="93799" tIns="46900" rIns="93799" bIns="46900">
            <a:spAutoFit/>
          </a:bodyPr>
          <a:lstStyle/>
          <a:p>
            <a:r>
              <a:rPr lang="en-US" sz="3600" b="1">
                <a:latin typeface="UVnAvant-Narrow" panose="020B0500000000000000" pitchFamily="34" charset="0"/>
                <a:ea typeface="UVnAvant-Narrow" panose="020B0500000000000000" pitchFamily="34" charset="0"/>
                <a:cs typeface="UVnAvant-Narrow" panose="020B0500000000000000" pitchFamily="34" charset="0"/>
              </a:rPr>
              <a:t>7. Nghe viết</a:t>
            </a:r>
            <a:r>
              <a:rPr lang="vi-VN" sz="3600" b="1">
                <a:latin typeface="UVnAvant-Narrow" panose="020B0500000000000000" pitchFamily="34" charset="0"/>
                <a:ea typeface="UVnAvant-Narrow" panose="020B0500000000000000" pitchFamily="34" charset="0"/>
                <a:cs typeface="UVnAvant-Narrow" panose="020B0500000000000000" pitchFamily="34" charset="0"/>
              </a:rPr>
              <a:t>:</a:t>
            </a:r>
            <a:endParaRPr lang="en-US" sz="36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9218" name="Picture 2" descr="https://i.vdoc.vn/data/image/2021/03/22/giai-bai-tap-tieng-viet-1-trang-94-95-96-97-bai-4-chu-be-chan-cuu-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4714" y="3239239"/>
            <a:ext cx="9990508" cy="2009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36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vdoc.vn/data/image/2021/03/22/giai-bai-tap-tieng-viet-1-trang-94-95-96-97-bai-4-chu-be-chan-cuu-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3227" y="636435"/>
            <a:ext cx="9068844" cy="4887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8"/>
          <p:cNvSpPr/>
          <p:nvPr/>
        </p:nvSpPr>
        <p:spPr>
          <a:xfrm>
            <a:off x="482067" y="0"/>
            <a:ext cx="11482622" cy="608515"/>
          </a:xfrm>
          <a:prstGeom prst="rect">
            <a:avLst/>
          </a:prstGeom>
        </p:spPr>
        <p:txBody>
          <a:bodyPr wrap="square" lIns="114949" tIns="57475" rIns="114949" bIns="57475">
            <a:spAutoFit/>
          </a:bodyPr>
          <a:lstStyle/>
          <a:p>
            <a:pPr algn="ctr"/>
            <a:r>
              <a:rPr lang="vi-VN" sz="32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Quan sát tranh và nói về con người, cảnh vật trong tranh</a:t>
            </a:r>
            <a:endParaRPr lang="vi-VN" sz="32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矩形 8"/>
          <p:cNvSpPr/>
          <p:nvPr/>
        </p:nvSpPr>
        <p:spPr>
          <a:xfrm>
            <a:off x="346338" y="5523979"/>
            <a:ext cx="11482622" cy="1100958"/>
          </a:xfrm>
          <a:prstGeom prst="rect">
            <a:avLst/>
          </a:prstGeom>
        </p:spPr>
        <p:txBody>
          <a:bodyPr wrap="square" lIns="114949" tIns="57475" rIns="114949" bIns="57475">
            <a:spAutoFit/>
          </a:bodyPr>
          <a:lstStyle/>
          <a:p>
            <a:pPr algn="ctr"/>
            <a:r>
              <a:rPr lang="vi-VN" sz="3200">
                <a:latin typeface="UVnAvant-Narrow" panose="020B0500000000000000" pitchFamily="34" charset="0"/>
                <a:ea typeface="UVnAvant-Narrow" panose="020B0500000000000000" pitchFamily="34" charset="0"/>
                <a:cs typeface="UVnAvant-Narrow" panose="020B0500000000000000" pitchFamily="34" charset="0"/>
              </a:rPr>
              <a:t>Chú bé chăn cừu đang ngồi tựa lưng vào gốc cây và ngắm đàn cừu của mình</a:t>
            </a:r>
            <a:endParaRPr lang="vi-VN" sz="32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1922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424343" y="1430721"/>
            <a:ext cx="10874313" cy="710269"/>
          </a:xfrm>
          <a:prstGeom prst="rect">
            <a:avLst/>
          </a:prstGeom>
        </p:spPr>
        <p:txBody>
          <a:bodyPr wrap="square" lIns="93799" tIns="46900" rIns="93799" bIns="46900">
            <a:spAutoFit/>
          </a:bodyPr>
          <a:lstStyle/>
          <a:p>
            <a:r>
              <a:rPr lang="en-US" sz="4000" b="1">
                <a:latin typeface="UVnAvant-Narrow" panose="020B0500000000000000" pitchFamily="34" charset="0"/>
                <a:ea typeface="UVnAvant-Narrow" panose="020B0500000000000000" pitchFamily="34" charset="0"/>
                <a:cs typeface="UVnAvant-Narrow" panose="020B0500000000000000" pitchFamily="34" charset="0"/>
              </a:rPr>
              <a:t>8</a:t>
            </a:r>
            <a:r>
              <a:rPr lang="en-US" sz="4000" b="1" smtClean="0">
                <a:latin typeface="UVnAvant-Narrow" panose="020B0500000000000000" pitchFamily="34" charset="0"/>
                <a:ea typeface="UVnAvant-Narrow" panose="020B0500000000000000" pitchFamily="34" charset="0"/>
                <a:cs typeface="UVnAvant-Narrow" panose="020B0500000000000000" pitchFamily="34" charset="0"/>
              </a:rPr>
              <a:t>. </a:t>
            </a:r>
            <a:r>
              <a:rPr lang="vi-VN" sz="4000" b="1" smtClean="0">
                <a:latin typeface="UVnAvant-Narrow" panose="020B0500000000000000" pitchFamily="34" charset="0"/>
                <a:ea typeface="UVnAvant-Narrow" panose="020B0500000000000000" pitchFamily="34" charset="0"/>
                <a:cs typeface="UVnAvant-Narrow" panose="020B0500000000000000" pitchFamily="34" charset="0"/>
              </a:rPr>
              <a:t>Chọn </a:t>
            </a:r>
            <a:r>
              <a:rPr lang="en-US" sz="4000" b="1" smtClean="0">
                <a:latin typeface="UVnAvant-Narrow" panose="020B0500000000000000" pitchFamily="34" charset="0"/>
                <a:ea typeface="UVnAvant-Narrow" panose="020B0500000000000000" pitchFamily="34" charset="0"/>
                <a:cs typeface="UVnAvant-Narrow" panose="020B0500000000000000" pitchFamily="34" charset="0"/>
              </a:rPr>
              <a:t>vần phù hợp thay cho ô vuông</a:t>
            </a:r>
            <a:endParaRPr lang="en-US" sz="40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a:extLst>
              <a:ext uri="{FF2B5EF4-FFF2-40B4-BE49-F238E27FC236}">
                <a16:creationId xmlns:a16="http://schemas.microsoft.com/office/drawing/2014/main" xmlns="" id="{F3AE2D3B-8A66-4D37-9F98-E5BC3B6825E5}"/>
              </a:ext>
            </a:extLst>
          </p:cNvPr>
          <p:cNvSpPr/>
          <p:nvPr/>
        </p:nvSpPr>
        <p:spPr>
          <a:xfrm>
            <a:off x="436870" y="2335696"/>
            <a:ext cx="10874313" cy="587159"/>
          </a:xfrm>
          <a:prstGeom prst="rect">
            <a:avLst/>
          </a:prstGeom>
        </p:spPr>
        <p:txBody>
          <a:bodyPr wrap="square" lIns="93799" tIns="46900" rIns="93799" bIns="46900">
            <a:spAutoFit/>
          </a:bodyPr>
          <a:lstStyle/>
          <a:p>
            <a:r>
              <a:rPr lang="en-US" sz="3200" b="1" smtClean="0">
                <a:latin typeface="UVnAvant-Narrow" panose="020B0500000000000000" pitchFamily="34" charset="0"/>
                <a:ea typeface="UVnAvant-Narrow" panose="020B0500000000000000" pitchFamily="34" charset="0"/>
                <a:cs typeface="UVnAvant-Narrow" panose="020B0500000000000000" pitchFamily="34" charset="0"/>
              </a:rPr>
              <a:t>a) </a:t>
            </a:r>
            <a:r>
              <a:rPr lang="en-US" sz="3200" b="1" i="1" dirty="0" err="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ai</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hay </a:t>
            </a:r>
            <a:r>
              <a:rPr lang="en-US" sz="3200" b="1" i="1"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ay</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b</a:t>
            </a:r>
            <a:r>
              <a:rPr lang="en-US" sz="3200" b="1" dirty="0" err="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ày</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trò</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b</a:t>
            </a:r>
            <a:r>
              <a:rPr lang="en-US" sz="3200" b="1" dirty="0" err="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ài</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học</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ch</a:t>
            </a:r>
            <a:r>
              <a:rPr lang="en-US" sz="3200" b="1" dirty="0" err="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ạy</a:t>
            </a:r>
            <a:r>
              <a:rPr lang="en-US" sz="3200" b="1"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smtClean="0">
                <a:latin typeface="UVnAvant-Narrow" panose="020B0500000000000000" pitchFamily="34" charset="0"/>
                <a:ea typeface="UVnAvant-Narrow" panose="020B0500000000000000" pitchFamily="34" charset="0"/>
                <a:cs typeface="UVnAvant-Narrow" panose="020B0500000000000000" pitchFamily="34" charset="0"/>
              </a:rPr>
              <a:t>trốn</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xmlns="" id="{F3AE2D3B-8A66-4D37-9F98-E5BC3B6825E5}"/>
              </a:ext>
            </a:extLst>
          </p:cNvPr>
          <p:cNvSpPr/>
          <p:nvPr/>
        </p:nvSpPr>
        <p:spPr>
          <a:xfrm>
            <a:off x="426431" y="317702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b</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a:t>
            </a:r>
            <a:r>
              <a:rPr lang="en-US" sz="3200" b="1" i="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iêc</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hay </a:t>
            </a:r>
            <a:r>
              <a:rPr lang="en-US" sz="3200" b="1" i="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iêt</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    	v</a:t>
            </a:r>
            <a:r>
              <a:rPr lang="en-US" sz="3200" b="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iệc</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làm	        tạm b</a:t>
            </a:r>
            <a:r>
              <a:rPr lang="en-US" sz="3200" b="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iệt</a:t>
            </a:r>
            <a:r>
              <a:rPr lang="en-US" sz="3200" b="1" smtClean="0">
                <a:latin typeface="UVnAvant-Narrow" panose="020B0500000000000000" pitchFamily="34" charset="0"/>
                <a:ea typeface="UVnAvant-Narrow" panose="020B0500000000000000" pitchFamily="34" charset="0"/>
                <a:cs typeface="UVnAvant-Narrow" panose="020B0500000000000000" pitchFamily="34" charset="0"/>
              </a:rPr>
              <a:t> 	    rạp x</a:t>
            </a:r>
            <a:r>
              <a:rPr lang="en-US" sz="3200" b="1"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iếc</a:t>
            </a:r>
            <a:endParaRPr lang="en-US"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37452582"/>
              </p:ext>
            </p:extLst>
          </p:nvPr>
        </p:nvGraphicFramePr>
        <p:xfrm>
          <a:off x="4435522" y="2428614"/>
          <a:ext cx="491320" cy="494241"/>
        </p:xfrm>
        <a:graphic>
          <a:graphicData uri="http://schemas.openxmlformats.org/drawingml/2006/table">
            <a:tbl>
              <a:tblPr/>
              <a:tblGrid>
                <a:gridCol w="491320"/>
              </a:tblGrid>
              <a:tr h="494241">
                <a:tc>
                  <a:txBody>
                    <a:bodyPr/>
                    <a:lstStyle/>
                    <a:p>
                      <a:endParaRPr lang="en-US" dirty="0"/>
                    </a:p>
                  </a:txBody>
                  <a:tcPr marL="38100" marR="38100" marT="38100" marB="38100" anchor="ctr">
                    <a:lnL>
                      <a:noFill/>
                    </a:lnL>
                    <a:lnR>
                      <a:noFill/>
                    </a:lnR>
                    <a:lnT>
                      <a:noFill/>
                    </a:lnT>
                    <a:lnB>
                      <a:noFill/>
                    </a:lnB>
                    <a:solidFill>
                      <a:srgbClr val="F5D0F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785008417"/>
              </p:ext>
            </p:extLst>
          </p:nvPr>
        </p:nvGraphicFramePr>
        <p:xfrm>
          <a:off x="6759309" y="2386060"/>
          <a:ext cx="418105" cy="486429"/>
        </p:xfrm>
        <a:graphic>
          <a:graphicData uri="http://schemas.openxmlformats.org/drawingml/2006/table">
            <a:tbl>
              <a:tblPr/>
              <a:tblGrid>
                <a:gridCol w="418105"/>
              </a:tblGrid>
              <a:tr h="486429">
                <a:tc>
                  <a:txBody>
                    <a:bodyPr/>
                    <a:lstStyle/>
                    <a:p>
                      <a:endParaRPr lang="en-US"/>
                    </a:p>
                  </a:txBody>
                  <a:tcPr marL="38100" marR="38100" marT="38100" marB="38100" anchor="ctr">
                    <a:lnL>
                      <a:noFill/>
                    </a:lnL>
                    <a:lnR>
                      <a:noFill/>
                    </a:lnR>
                    <a:lnT>
                      <a:noFill/>
                    </a:lnT>
                    <a:lnB>
                      <a:noFill/>
                    </a:lnB>
                    <a:solidFill>
                      <a:srgbClr val="F5D0F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94269565"/>
              </p:ext>
            </p:extLst>
          </p:nvPr>
        </p:nvGraphicFramePr>
        <p:xfrm>
          <a:off x="9225888" y="2400935"/>
          <a:ext cx="559558" cy="521920"/>
        </p:xfrm>
        <a:graphic>
          <a:graphicData uri="http://schemas.openxmlformats.org/drawingml/2006/table">
            <a:tbl>
              <a:tblPr/>
              <a:tblGrid>
                <a:gridCol w="559558"/>
              </a:tblGrid>
              <a:tr h="521920">
                <a:tc>
                  <a:txBody>
                    <a:bodyPr/>
                    <a:lstStyle/>
                    <a:p>
                      <a:endParaRPr lang="en-US" dirty="0"/>
                    </a:p>
                  </a:txBody>
                  <a:tcPr marL="38100" marR="38100" marT="38100" marB="38100" anchor="ctr">
                    <a:lnL>
                      <a:noFill/>
                    </a:lnL>
                    <a:lnR>
                      <a:noFill/>
                    </a:lnR>
                    <a:lnT>
                      <a:noFill/>
                    </a:lnT>
                    <a:lnB>
                      <a:noFill/>
                    </a:lnB>
                    <a:solidFill>
                      <a:srgbClr val="F5D0F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063600518"/>
              </p:ext>
            </p:extLst>
          </p:nvPr>
        </p:nvGraphicFramePr>
        <p:xfrm>
          <a:off x="4409162" y="3223486"/>
          <a:ext cx="663879" cy="494241"/>
        </p:xfrm>
        <a:graphic>
          <a:graphicData uri="http://schemas.openxmlformats.org/drawingml/2006/table">
            <a:tbl>
              <a:tblPr/>
              <a:tblGrid>
                <a:gridCol w="663879"/>
              </a:tblGrid>
              <a:tr h="494241">
                <a:tc>
                  <a:txBody>
                    <a:bodyPr/>
                    <a:lstStyle/>
                    <a:p>
                      <a:endParaRPr lang="en-US"/>
                    </a:p>
                  </a:txBody>
                  <a:tcPr marL="38100" marR="38100" marT="38100" marB="38100" anchor="ctr">
                    <a:lnL>
                      <a:noFill/>
                    </a:lnL>
                    <a:lnR>
                      <a:noFill/>
                    </a:lnR>
                    <a:lnT>
                      <a:noFill/>
                    </a:lnT>
                    <a:lnB>
                      <a:noFill/>
                    </a:lnB>
                    <a:solidFill>
                      <a:srgbClr val="F5D0F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251542308"/>
              </p:ext>
            </p:extLst>
          </p:nvPr>
        </p:nvGraphicFramePr>
        <p:xfrm>
          <a:off x="7938843" y="3227392"/>
          <a:ext cx="591382" cy="486429"/>
        </p:xfrm>
        <a:graphic>
          <a:graphicData uri="http://schemas.openxmlformats.org/drawingml/2006/table">
            <a:tbl>
              <a:tblPr/>
              <a:tblGrid>
                <a:gridCol w="591382"/>
              </a:tblGrid>
              <a:tr h="486429">
                <a:tc>
                  <a:txBody>
                    <a:bodyPr/>
                    <a:lstStyle/>
                    <a:p>
                      <a:endParaRPr lang="en-US"/>
                    </a:p>
                  </a:txBody>
                  <a:tcPr marL="38100" marR="38100" marT="38100" marB="38100" anchor="ctr">
                    <a:lnL>
                      <a:noFill/>
                    </a:lnL>
                    <a:lnR>
                      <a:noFill/>
                    </a:lnR>
                    <a:lnT>
                      <a:noFill/>
                    </a:lnT>
                    <a:lnB>
                      <a:noFill/>
                    </a:lnB>
                    <a:solidFill>
                      <a:srgbClr val="F5D0F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251592450"/>
              </p:ext>
            </p:extLst>
          </p:nvPr>
        </p:nvGraphicFramePr>
        <p:xfrm>
          <a:off x="10134960" y="3242267"/>
          <a:ext cx="637423" cy="521920"/>
        </p:xfrm>
        <a:graphic>
          <a:graphicData uri="http://schemas.openxmlformats.org/drawingml/2006/table">
            <a:tbl>
              <a:tblPr/>
              <a:tblGrid>
                <a:gridCol w="637423"/>
              </a:tblGrid>
              <a:tr h="521920">
                <a:tc>
                  <a:txBody>
                    <a:bodyPr/>
                    <a:lstStyle/>
                    <a:p>
                      <a:endParaRPr lang="en-US"/>
                    </a:p>
                  </a:txBody>
                  <a:tcPr marL="38100" marR="38100" marT="38100" marB="38100" anchor="ctr">
                    <a:lnL>
                      <a:noFill/>
                    </a:lnL>
                    <a:lnR>
                      <a:noFill/>
                    </a:lnR>
                    <a:lnT>
                      <a:noFill/>
                    </a:lnT>
                    <a:lnB>
                      <a:noFill/>
                    </a:lnB>
                    <a:solidFill>
                      <a:srgbClr val="F5D0F1"/>
                    </a:solidFill>
                  </a:tcPr>
                </a:tc>
              </a:tr>
            </a:tbl>
          </a:graphicData>
        </a:graphic>
      </p:graphicFrame>
    </p:spTree>
    <p:extLst>
      <p:ext uri="{BB962C8B-B14F-4D97-AF65-F5344CB8AC3E}">
        <p14:creationId xmlns:p14="http://schemas.microsoft.com/office/powerpoint/2010/main" xmlns="" val="22572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274032" y="244651"/>
            <a:ext cx="11174757" cy="525603"/>
          </a:xfrm>
          <a:prstGeom prst="rect">
            <a:avLst/>
          </a:prstGeom>
        </p:spPr>
        <p:txBody>
          <a:bodyPr wrap="square" lIns="93799" tIns="46900" rIns="93799" bIns="46900">
            <a:spAutoFit/>
          </a:bodyPr>
          <a:lstStyle/>
          <a:p>
            <a:r>
              <a:rPr lang="en-US" sz="2800" b="1">
                <a:latin typeface="UVnAvant-Narrow" panose="020B0500000000000000" pitchFamily="34" charset="0"/>
                <a:ea typeface="UVnAvant-Narrow" panose="020B0500000000000000" pitchFamily="34" charset="0"/>
                <a:cs typeface="UVnAvant-Narrow" panose="020B0500000000000000" pitchFamily="34" charset="0"/>
              </a:rPr>
              <a:t>9</a:t>
            </a:r>
            <a:r>
              <a:rPr lang="en-US" sz="2800" b="1" smtClean="0">
                <a:latin typeface="UVnAvant-Narrow" panose="020B0500000000000000" pitchFamily="34" charset="0"/>
                <a:ea typeface="UVnAvant-Narrow" panose="020B0500000000000000" pitchFamily="34" charset="0"/>
                <a:cs typeface="UVnAvant-Narrow" panose="020B0500000000000000" pitchFamily="34" charset="0"/>
              </a:rPr>
              <a:t>. Quan sát tranh và dùng từ ngữ trong khung để nói theo tranh</a:t>
            </a:r>
            <a:endParaRPr lang="en-US" sz="28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27714705"/>
              </p:ext>
            </p:extLst>
          </p:nvPr>
        </p:nvGraphicFramePr>
        <p:xfrm>
          <a:off x="1430043" y="923194"/>
          <a:ext cx="8041612" cy="855616"/>
        </p:xfrm>
        <a:graphic>
          <a:graphicData uri="http://schemas.openxmlformats.org/drawingml/2006/table">
            <a:tbl>
              <a:tblPr/>
              <a:tblGrid>
                <a:gridCol w="3154483"/>
                <a:gridCol w="2642992"/>
                <a:gridCol w="2244137"/>
              </a:tblGrid>
              <a:tr h="855616">
                <a:tc>
                  <a:txBody>
                    <a:bodyPr/>
                    <a:lstStyle/>
                    <a:p>
                      <a:pPr algn="ctr"/>
                      <a:r>
                        <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nông dân</a:t>
                      </a:r>
                    </a:p>
                  </a:txBody>
                  <a:tcPr marL="38100" marR="38100" marT="38100" marB="38100" anchor="ctr">
                    <a:lnL>
                      <a:noFill/>
                    </a:lnL>
                    <a:lnR>
                      <a:noFill/>
                    </a:lnR>
                    <a:lnT>
                      <a:noFill/>
                    </a:lnT>
                    <a:lnB>
                      <a:noFill/>
                    </a:lnB>
                    <a:solidFill>
                      <a:srgbClr val="F5D0F1"/>
                    </a:solidFill>
                  </a:tcPr>
                </a:tc>
                <a:tc>
                  <a:txBody>
                    <a:bodyPr/>
                    <a:lstStyle/>
                    <a:p>
                      <a:pPr algn="ctr"/>
                      <a:r>
                        <a:rPr lang="en-US" sz="3200" i="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chú</a:t>
                      </a:r>
                      <a:r>
                        <a:rPr lang="en-US" sz="3200" i="0" baseline="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bé</a:t>
                      </a:r>
                      <a:endPar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en-US" sz="3200" i="0" smtClean="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giúp</a:t>
                      </a:r>
                      <a:endParaRPr lang="en-US" sz="3200" i="0">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r>
            </a:tbl>
          </a:graphicData>
        </a:graphic>
      </p:graphicFrame>
      <p:pic>
        <p:nvPicPr>
          <p:cNvPr id="1026" name="Picture 2" descr="https://i.vdoc.vn/data/image/2021/03/22/giai-bai-tap-tieng-viet-1-trang-94-95-96-97-bai-4-chu-be-chan-cuu-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1326" y="2215542"/>
            <a:ext cx="8567803" cy="37719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F3AE2D3B-8A66-4D37-9F98-E5BC3B6825E5}"/>
              </a:ext>
            </a:extLst>
          </p:cNvPr>
          <p:cNvSpPr/>
          <p:nvPr/>
        </p:nvSpPr>
        <p:spPr>
          <a:xfrm>
            <a:off x="496637" y="6197092"/>
            <a:ext cx="11174757" cy="525603"/>
          </a:xfrm>
          <a:prstGeom prst="rect">
            <a:avLst/>
          </a:prstGeom>
        </p:spPr>
        <p:txBody>
          <a:bodyPr wrap="square" lIns="93799" tIns="46900" rIns="93799" bIns="46900">
            <a:spAutoFit/>
          </a:bodyPr>
          <a:lstStyle/>
          <a:p>
            <a:pPr algn="ctr"/>
            <a:r>
              <a:rPr lang="vi-VN" sz="2800" b="1">
                <a:latin typeface="UVnAvant-Narrow" panose="020B0500000000000000" pitchFamily="34" charset="0"/>
                <a:ea typeface="UVnAvant-Narrow" panose="020B0500000000000000" pitchFamily="34" charset="0"/>
                <a:cs typeface="UVnAvant-Narrow" panose="020B0500000000000000" pitchFamily="34" charset="0"/>
              </a:rPr>
              <a:t>Các bác nông dân đang giúp chú bé đuổi đi bầy sói dữ.</a:t>
            </a:r>
            <a:endParaRPr lang="en-US" sz="2800" b="1"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2248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94644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94999" y="1270062"/>
            <a:ext cx="9703558" cy="2663982"/>
          </a:xfrm>
          <a:prstGeom prst="rect">
            <a:avLst/>
          </a:prstGeom>
          <a:noFill/>
        </p:spPr>
        <p:txBody>
          <a:bodyPr wrap="square" lIns="108377" tIns="54189" rIns="108377" bIns="54189">
            <a:spAutoFit/>
          </a:bodyPr>
          <a:lstStyle/>
          <a:p>
            <a:pPr algn="ctr"/>
            <a:r>
              <a:rPr lang="en-US" sz="94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4</a:t>
            </a:r>
          </a:p>
          <a:p>
            <a:pPr algn="ctr"/>
            <a:r>
              <a:rPr lang="en-US" sz="7200" b="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en-US" sz="72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3769389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243786"/>
            <a:ext cx="10875999" cy="793181"/>
          </a:xfrm>
          <a:prstGeom prst="rect">
            <a:avLst/>
          </a:prstGeom>
        </p:spPr>
        <p:txBody>
          <a:bodyPr wrap="square" lIns="114949" tIns="57475" rIns="114949" bIns="57475">
            <a:spAutoFit/>
          </a:bodyPr>
          <a:lstStyle/>
          <a:p>
            <a:pPr algn="ctr"/>
            <a:r>
              <a:rPr lang="vi-VN" sz="4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vi-VN" sz="44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6B7F6086-6A98-4159-923E-6CD87BA5202A}"/>
              </a:ext>
            </a:extLst>
          </p:cNvPr>
          <p:cNvSpPr/>
          <p:nvPr/>
        </p:nvSpPr>
        <p:spPr>
          <a:xfrm>
            <a:off x="116991" y="106285"/>
            <a:ext cx="1825193" cy="602547"/>
          </a:xfrm>
          <a:prstGeom prst="rect">
            <a:avLst/>
          </a:prstGeom>
          <a:solidFill>
            <a:srgbClr val="00C0F6"/>
          </a:solidFill>
        </p:spPr>
        <p:txBody>
          <a:bodyPr wrap="square" lIns="93799" tIns="46900" rIns="93799" bIns="46900">
            <a:spAutoFit/>
          </a:bodyPr>
          <a:lstStyle/>
          <a:p>
            <a:r>
              <a:rPr lang="en-US" sz="3300" b="1" smtClean="0">
                <a:latin typeface="UVnAvant-Narrow" panose="020B0500000000000000" pitchFamily="34" charset="0"/>
                <a:ea typeface="UVnAvant-Narrow" panose="020B0500000000000000" pitchFamily="34" charset="0"/>
                <a:cs typeface="UVnAvant-Narrow" panose="020B0500000000000000" pitchFamily="34" charset="0"/>
              </a:rPr>
              <a:t>2. Đọc</a:t>
            </a:r>
            <a:r>
              <a:rPr lang="en-US" sz="3300" b="1">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p:cNvSpPr>
            <a:spLocks noChangeArrowheads="1"/>
          </p:cNvSpPr>
          <p:nvPr/>
        </p:nvSpPr>
        <p:spPr bwMode="auto">
          <a:xfrm>
            <a:off x="437431" y="953341"/>
            <a:ext cx="10869457"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kumimoji="0" lang="en-US" altLang="en-US" sz="3000" b="0" i="0" u="none" strike="noStrike" cap="none" normalizeH="0" baseline="0" dirty="0" smtClean="0">
                <a:ln>
                  <a:noFill/>
                </a:ln>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Có một chú bé chăn cừu thường thả cừu gần chân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núi</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Một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hôm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thấy buồn quá, chú nghĩ ra một trò đùa cho vui. Chú giả vờ kêu toáng lên:</a:t>
            </a:r>
          </a:p>
          <a:p>
            <a:pPr algn="just"/>
            <a:r>
              <a:rPr lang="en-US" sz="3000" dirty="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Sói! Sói! Cứu tôi với!</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Nghe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tiếng kêu cứu, mấy bác nông dân đang làm việc gần đấy tức tốc chạy tới. Nhưng họ không thấy sói đâu. Thấy vậy, chú khoái chí lắm.</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Mấy </a:t>
            </a:r>
            <a:r>
              <a:rPr lang="vi-VN" sz="3000" dirty="0">
                <a:latin typeface="UVnAvant-Narrow" panose="020B0500000000000000" pitchFamily="34" charset="0"/>
                <a:ea typeface="UVnAvant-Narrow" panose="020B0500000000000000" pitchFamily="34" charset="0"/>
                <a:cs typeface="UVnAvant-Narrow" panose="020B0500000000000000" pitchFamily="34" charset="0"/>
              </a:rPr>
              <a:t>hôm sau, chú lại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bày</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err="1" smtClean="0">
                <a:latin typeface="UVnAvant-Narrow" panose="020B0500000000000000" pitchFamily="34" charset="0"/>
                <a:ea typeface="UVnAvant-Narrow" panose="020B0500000000000000" pitchFamily="34" charset="0"/>
                <a:cs typeface="UVnAvant-Narrow" panose="020B0500000000000000" pitchFamily="34" charset="0"/>
              </a:rPr>
              <a:t>ra</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5" name="矩形 8"/>
          <p:cNvSpPr/>
          <p:nvPr/>
        </p:nvSpPr>
        <p:spPr>
          <a:xfrm>
            <a:off x="7427359" y="6342950"/>
            <a:ext cx="3879529" cy="485404"/>
          </a:xfrm>
          <a:prstGeom prst="rect">
            <a:avLst/>
          </a:prstGeom>
        </p:spPr>
        <p:txBody>
          <a:bodyPr wrap="square" lIns="114949" tIns="57475" rIns="114949" bIns="57475">
            <a:spAutoFit/>
          </a:bodyPr>
          <a:lstStyle/>
          <a:p>
            <a:pPr algn="ctr"/>
            <a:r>
              <a:rPr lang="en-US" sz="24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(Theo </a:t>
            </a:r>
            <a:r>
              <a:rPr lang="en-US" sz="2400" i="1">
                <a:solidFill>
                  <a:srgbClr val="0C0CE4"/>
                </a:solidFill>
                <a:latin typeface="UVnAvant-Narrow" panose="020B0500000000000000" pitchFamily="34" charset="0"/>
                <a:ea typeface="UVnAvant-Narrow" panose="020B0500000000000000" pitchFamily="34" charset="0"/>
                <a:cs typeface="UVnAvant-Narrow" panose="020B0500000000000000" pitchFamily="34" charset="0"/>
              </a:rPr>
              <a:t>Ê-dốp</a:t>
            </a:r>
            <a:r>
              <a:rPr lang="en-US" sz="2400" i="1"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a:t>
            </a:r>
            <a:endParaRPr lang="vi-VN" sz="240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77477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7F6086-6A98-4159-923E-6CD87BA5202A}"/>
              </a:ext>
            </a:extLst>
          </p:cNvPr>
          <p:cNvSpPr/>
          <p:nvPr/>
        </p:nvSpPr>
        <p:spPr>
          <a:xfrm>
            <a:off x="664046" y="1260616"/>
            <a:ext cx="2815755" cy="566741"/>
          </a:xfrm>
          <a:prstGeom prst="rect">
            <a:avLst/>
          </a:prstGeom>
          <a:solidFill>
            <a:srgbClr val="00C0F6"/>
          </a:solidFill>
        </p:spPr>
        <p:txBody>
          <a:bodyPr wrap="square" lIns="88818" tIns="44410" rIns="88818" bIns="44410">
            <a:spAutoFit/>
          </a:bodyPr>
          <a:lstStyle/>
          <a:p>
            <a:r>
              <a:rPr lang="en-US" sz="31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1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100" b="1" dirty="0" err="1">
                <a:latin typeface="UVnAvant-Narrow" panose="020B0500000000000000" pitchFamily="34" charset="0"/>
                <a:ea typeface="UVnAvant-Narrow" panose="020B0500000000000000" pitchFamily="34" charset="0"/>
                <a:cs typeface="UVnAvant-Narrow" panose="020B0500000000000000" pitchFamily="34" charset="0"/>
              </a:rPr>
              <a:t>từ</a:t>
            </a:r>
            <a:r>
              <a:rPr lang="en-US" sz="31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100" b="1" dirty="0" err="1">
                <a:latin typeface="UVnAvant-Narrow" panose="020B0500000000000000" pitchFamily="34" charset="0"/>
                <a:ea typeface="UVnAvant-Narrow" panose="020B0500000000000000" pitchFamily="34" charset="0"/>
                <a:cs typeface="UVnAvant-Narrow" panose="020B0500000000000000" pitchFamily="34" charset="0"/>
              </a:rPr>
              <a:t>khó</a:t>
            </a:r>
            <a:r>
              <a:rPr lang="en-US" sz="31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1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5080F3AB-5248-4409-AD85-A7B02415419A}"/>
              </a:ext>
            </a:extLst>
          </p:cNvPr>
          <p:cNvSpPr/>
          <p:nvPr/>
        </p:nvSpPr>
        <p:spPr>
          <a:xfrm>
            <a:off x="647925" y="2088046"/>
            <a:ext cx="10249998" cy="705241"/>
          </a:xfrm>
          <a:prstGeom prst="rect">
            <a:avLst/>
          </a:prstGeom>
        </p:spPr>
        <p:txBody>
          <a:bodyPr wrap="square" lIns="88818" tIns="44410" rIns="88818" bIns="44410">
            <a:spAutoFit/>
          </a:bodyPr>
          <a:lstStyle/>
          <a:p>
            <a:pPr algn="ctr"/>
            <a:r>
              <a:rPr lang="en-US" sz="4000" b="1">
                <a:latin typeface="UVnAvant-Narrow" panose="020B0500000000000000" pitchFamily="34" charset="0"/>
                <a:ea typeface="UVnAvant-Narrow" panose="020B0500000000000000" pitchFamily="34" charset="0"/>
                <a:cs typeface="UVnAvant-Narrow" panose="020B0500000000000000" pitchFamily="34" charset="0"/>
              </a:rPr>
              <a:t>c</a:t>
            </a:r>
            <a:r>
              <a:rPr lang="en-US" sz="4000" b="1" smtClean="0">
                <a:latin typeface="UVnAvant-Narrow" panose="020B0500000000000000" pitchFamily="34" charset="0"/>
                <a:ea typeface="UVnAvant-Narrow" panose="020B0500000000000000" pitchFamily="34" charset="0"/>
                <a:cs typeface="UVnAvant-Narrow" panose="020B0500000000000000" pitchFamily="34" charset="0"/>
              </a:rPr>
              <a:t>hăn cừu, kêu cứu, thản nhiên</a:t>
            </a:r>
            <a:endParaRPr lang="en-US" sz="4000" b="1"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178364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243786"/>
            <a:ext cx="10875999" cy="793181"/>
          </a:xfrm>
          <a:prstGeom prst="rect">
            <a:avLst/>
          </a:prstGeom>
        </p:spPr>
        <p:txBody>
          <a:bodyPr wrap="square" lIns="114949" tIns="57475" rIns="114949" bIns="57475">
            <a:spAutoFit/>
          </a:bodyPr>
          <a:lstStyle/>
          <a:p>
            <a:pPr algn="ctr"/>
            <a:r>
              <a:rPr lang="vi-VN" sz="4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vi-VN" sz="44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6B7F6086-6A98-4159-923E-6CD87BA5202A}"/>
              </a:ext>
            </a:extLst>
          </p:cNvPr>
          <p:cNvSpPr/>
          <p:nvPr/>
        </p:nvSpPr>
        <p:spPr>
          <a:xfrm>
            <a:off x="116991" y="106285"/>
            <a:ext cx="1825193" cy="602547"/>
          </a:xfrm>
          <a:prstGeom prst="rect">
            <a:avLst/>
          </a:prstGeom>
          <a:solidFill>
            <a:srgbClr val="00C0F6"/>
          </a:solidFill>
        </p:spPr>
        <p:txBody>
          <a:bodyPr wrap="square" lIns="93799" tIns="46900" rIns="93799" bIns="46900">
            <a:spAutoFit/>
          </a:bodyPr>
          <a:lstStyle/>
          <a:p>
            <a:r>
              <a:rPr lang="en-US" sz="3300" b="1" smtClean="0">
                <a:latin typeface="UVnAvant-Narrow" panose="020B0500000000000000" pitchFamily="34" charset="0"/>
                <a:ea typeface="UVnAvant-Narrow" panose="020B0500000000000000" pitchFamily="34" charset="0"/>
                <a:cs typeface="UVnAvant-Narrow" panose="020B0500000000000000" pitchFamily="34" charset="0"/>
              </a:rPr>
              <a:t>2. Đọc</a:t>
            </a:r>
            <a:r>
              <a:rPr lang="en-US" sz="3300" b="1">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p:cNvSpPr>
            <a:spLocks noChangeArrowheads="1"/>
          </p:cNvSpPr>
          <p:nvPr/>
        </p:nvSpPr>
        <p:spPr bwMode="auto">
          <a:xfrm>
            <a:off x="437431" y="953341"/>
            <a:ext cx="10869457"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kumimoji="0" lang="en-US" altLang="en-US" sz="3000" b="0" i="0" u="none" strike="noStrike" cap="none" normalizeH="0" baseline="0" dirty="0" smtClean="0">
                <a:ln>
                  <a:noFill/>
                </a:ln>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Có một chú bé chăn cừu thường thả cừu gần chân núi, Một hôm, thấy buồn quá, chú nghĩ ra một trò đùa cho vui. Chú giả vờ kêu toáng lên:</a:t>
            </a:r>
          </a:p>
          <a:p>
            <a:pPr algn="just"/>
            <a:r>
              <a:rPr lang="en-US" sz="3000" dirty="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Sói! Sói! Cứu tôi với!</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Nghe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tiếng kêu cứu, mấy bác nông dân đang làm việc gần đấy tức tốc chạy tới. Nhưng họ không thấy sói đâu. Thấy vậy, chú khoái chí lắm.</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Mấy </a:t>
            </a:r>
            <a:r>
              <a:rPr lang="vi-VN" sz="3000" dirty="0">
                <a:latin typeface="UVnAvant-Narrow" panose="020B0500000000000000" pitchFamily="34" charset="0"/>
                <a:ea typeface="UVnAvant-Narrow" panose="020B0500000000000000" pitchFamily="34" charset="0"/>
                <a:cs typeface="UVnAvant-Narrow" panose="020B0500000000000000" pitchFamily="34" charset="0"/>
              </a:rPr>
              <a:t>hôm sau, chú lại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bày</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err="1" smtClean="0">
                <a:latin typeface="UVnAvant-Narrow" panose="020B0500000000000000" pitchFamily="34" charset="0"/>
                <a:ea typeface="UVnAvant-Narrow" panose="020B0500000000000000" pitchFamily="34" charset="0"/>
                <a:cs typeface="UVnAvant-Narrow" panose="020B0500000000000000" pitchFamily="34" charset="0"/>
              </a:rPr>
              <a:t>ra</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5" name="矩形 8"/>
          <p:cNvSpPr/>
          <p:nvPr/>
        </p:nvSpPr>
        <p:spPr>
          <a:xfrm>
            <a:off x="7427359" y="6342950"/>
            <a:ext cx="3879529" cy="485404"/>
          </a:xfrm>
          <a:prstGeom prst="rect">
            <a:avLst/>
          </a:prstGeom>
        </p:spPr>
        <p:txBody>
          <a:bodyPr wrap="square" lIns="114949" tIns="57475" rIns="114949" bIns="57475">
            <a:spAutoFit/>
          </a:bodyPr>
          <a:lstStyle/>
          <a:p>
            <a:pPr algn="ctr"/>
            <a:r>
              <a:rPr lang="en-US" sz="24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(Theo </a:t>
            </a:r>
            <a:r>
              <a:rPr lang="en-US" sz="2400" i="1">
                <a:solidFill>
                  <a:srgbClr val="0C0CE4"/>
                </a:solidFill>
                <a:latin typeface="UVnAvant-Narrow" panose="020B0500000000000000" pitchFamily="34" charset="0"/>
                <a:ea typeface="UVnAvant-Narrow" panose="020B0500000000000000" pitchFamily="34" charset="0"/>
                <a:cs typeface="UVnAvant-Narrow" panose="020B0500000000000000" pitchFamily="34" charset="0"/>
              </a:rPr>
              <a:t>Ê-dốp</a:t>
            </a:r>
            <a:r>
              <a:rPr lang="en-US" sz="2400" i="1"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a:t>
            </a:r>
            <a:endParaRPr lang="vi-VN" sz="240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xmlns="" val="2185669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6F8C6F7-2230-4996-B182-71DFC6DFBB99}"/>
              </a:ext>
            </a:extLst>
          </p:cNvPr>
          <p:cNvSpPr/>
          <p:nvPr/>
        </p:nvSpPr>
        <p:spPr>
          <a:xfrm>
            <a:off x="346182" y="1417213"/>
            <a:ext cx="3382857" cy="602547"/>
          </a:xfrm>
          <a:prstGeom prst="rect">
            <a:avLst/>
          </a:prstGeom>
          <a:solidFill>
            <a:srgbClr val="00C0F6"/>
          </a:solidFill>
        </p:spPr>
        <p:txBody>
          <a:bodyPr wrap="square" lIns="93799" tIns="46900" rIns="93799" bIns="46900">
            <a:spAutoFit/>
          </a:bodyPr>
          <a:lstStyle/>
          <a:p>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Đọc</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câu</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300" b="1" dirty="0" err="1">
                <a:latin typeface="UVnAvant-Narrow" panose="020B0500000000000000" pitchFamily="34" charset="0"/>
                <a:ea typeface="UVnAvant-Narrow" panose="020B0500000000000000" pitchFamily="34" charset="0"/>
                <a:cs typeface="UVnAvant-Narrow" panose="020B0500000000000000" pitchFamily="34" charset="0"/>
              </a:rPr>
              <a:t>dài</a:t>
            </a:r>
            <a:r>
              <a:rPr lang="en-US" sz="33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TextBox 2">
            <a:extLst>
              <a:ext uri="{FF2B5EF4-FFF2-40B4-BE49-F238E27FC236}">
                <a16:creationId xmlns="" xmlns:a16="http://schemas.microsoft.com/office/drawing/2014/main" id="{5430A8A0-6C21-4A8A-99D0-B59C6BEC7471}"/>
              </a:ext>
            </a:extLst>
          </p:cNvPr>
          <p:cNvSpPr txBox="1"/>
          <p:nvPr/>
        </p:nvSpPr>
        <p:spPr>
          <a:xfrm>
            <a:off x="608988" y="2182260"/>
            <a:ext cx="10738364" cy="1202712"/>
          </a:xfrm>
          <a:prstGeom prst="rect">
            <a:avLst/>
          </a:prstGeom>
          <a:noFill/>
        </p:spPr>
        <p:txBody>
          <a:bodyPr wrap="square" lIns="93799" tIns="46900" rIns="93799" bIns="46900">
            <a:spAutoFit/>
          </a:bodyPr>
          <a:lstStyle/>
          <a:p>
            <a:pPr algn="just"/>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dirty="0" smtClean="0">
                <a:latin typeface="UVnAvant-Narrow" panose="020B0500000000000000" pitchFamily="34" charset="0"/>
                <a:ea typeface="UVnAvant-Narrow" panose="020B0500000000000000" pitchFamily="34" charset="0"/>
                <a:cs typeface="UVnAvant-Narrow" panose="020B0500000000000000" pitchFamily="34" charset="0"/>
              </a:rPr>
              <a:t>Nghe </a:t>
            </a:r>
            <a:r>
              <a:rPr lang="vi-VN" sz="3600" dirty="0">
                <a:latin typeface="UVnAvant-Narrow" panose="020B0500000000000000" pitchFamily="34" charset="0"/>
                <a:ea typeface="UVnAvant-Narrow" panose="020B0500000000000000" pitchFamily="34" charset="0"/>
                <a:cs typeface="UVnAvant-Narrow" panose="020B0500000000000000" pitchFamily="34" charset="0"/>
              </a:rPr>
              <a:t>tiếng kêu cứu, mấy bác nông dân đang làm việc gần đấy tức tốc chạy tới.</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5" name="Straight Connector 4"/>
          <p:cNvCxnSpPr/>
          <p:nvPr/>
        </p:nvCxnSpPr>
        <p:spPr>
          <a:xfrm flipH="1">
            <a:off x="5903685" y="2202825"/>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5430A8A0-6C21-4A8A-99D0-B59C6BEC7471}"/>
              </a:ext>
            </a:extLst>
          </p:cNvPr>
          <p:cNvSpPr txBox="1"/>
          <p:nvPr/>
        </p:nvSpPr>
        <p:spPr>
          <a:xfrm>
            <a:off x="596462" y="3435076"/>
            <a:ext cx="10738364" cy="1202712"/>
          </a:xfrm>
          <a:prstGeom prst="rect">
            <a:avLst/>
          </a:prstGeom>
          <a:noFill/>
        </p:spPr>
        <p:txBody>
          <a:bodyPr wrap="square" lIns="93799" tIns="46900" rIns="93799" bIns="46900">
            <a:spAutoFit/>
          </a:bodyPr>
          <a:lstStyle/>
          <a:p>
            <a:pPr algn="just"/>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dirty="0" smtClean="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600" dirty="0" smtClean="0">
                <a:latin typeface="UVnAvant-Narrow" panose="020B0500000000000000" pitchFamily="34" charset="0"/>
                <a:ea typeface="UVnAvant-Narrow" panose="020B0500000000000000" pitchFamily="34" charset="0"/>
                <a:cs typeface="UVnAvant-Narrow" panose="020B0500000000000000" pitchFamily="34" charset="0"/>
              </a:rPr>
              <a:t>Các </a:t>
            </a:r>
            <a:r>
              <a:rPr lang="vi-VN" sz="3600" dirty="0">
                <a:latin typeface="UVnAvant-Narrow" panose="020B0500000000000000" pitchFamily="34" charset="0"/>
                <a:ea typeface="UVnAvant-Narrow" panose="020B0500000000000000" pitchFamily="34" charset="0"/>
                <a:cs typeface="UVnAvant-Narrow" panose="020B0500000000000000" pitchFamily="34" charset="0"/>
              </a:rPr>
              <a:t>bác nông dân nghĩ là chú lại lừa mình, nên vẫn thản nhiên làm việc.</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10" name="Straight Connector 9"/>
          <p:cNvCxnSpPr/>
          <p:nvPr/>
        </p:nvCxnSpPr>
        <p:spPr>
          <a:xfrm flipH="1">
            <a:off x="10082175" y="2191452"/>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090807" y="2737363"/>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89100" y="2723715"/>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41005" y="3458373"/>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07536" y="3458374"/>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87686" y="3992911"/>
            <a:ext cx="150312" cy="5108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038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243786"/>
            <a:ext cx="10875999" cy="793181"/>
          </a:xfrm>
          <a:prstGeom prst="rect">
            <a:avLst/>
          </a:prstGeom>
        </p:spPr>
        <p:txBody>
          <a:bodyPr wrap="square" lIns="114949" tIns="57475" rIns="114949" bIns="57475">
            <a:spAutoFit/>
          </a:bodyPr>
          <a:lstStyle/>
          <a:p>
            <a:pPr algn="ctr"/>
            <a:r>
              <a:rPr lang="vi-VN" sz="44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Chú bé chăn cừu</a:t>
            </a:r>
            <a:endParaRPr lang="vi-VN" sz="440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6B7F6086-6A98-4159-923E-6CD87BA5202A}"/>
              </a:ext>
            </a:extLst>
          </p:cNvPr>
          <p:cNvSpPr/>
          <p:nvPr/>
        </p:nvSpPr>
        <p:spPr>
          <a:xfrm>
            <a:off x="116991" y="106285"/>
            <a:ext cx="1825193" cy="602547"/>
          </a:xfrm>
          <a:prstGeom prst="rect">
            <a:avLst/>
          </a:prstGeom>
          <a:solidFill>
            <a:srgbClr val="00C0F6"/>
          </a:solidFill>
        </p:spPr>
        <p:txBody>
          <a:bodyPr wrap="square" lIns="93799" tIns="46900" rIns="93799" bIns="46900">
            <a:spAutoFit/>
          </a:bodyPr>
          <a:lstStyle/>
          <a:p>
            <a:r>
              <a:rPr lang="en-US" sz="3300" b="1" smtClean="0">
                <a:latin typeface="UVnAvant-Narrow" panose="020B0500000000000000" pitchFamily="34" charset="0"/>
                <a:ea typeface="UVnAvant-Narrow" panose="020B0500000000000000" pitchFamily="34" charset="0"/>
                <a:cs typeface="UVnAvant-Narrow" panose="020B0500000000000000" pitchFamily="34" charset="0"/>
              </a:rPr>
              <a:t>2. Đọc</a:t>
            </a:r>
            <a:r>
              <a:rPr lang="en-US" sz="3300" b="1">
                <a:latin typeface="UVnAvant-Narrow" panose="020B0500000000000000" pitchFamily="34" charset="0"/>
                <a:ea typeface="UVnAvant-Narrow" panose="020B0500000000000000" pitchFamily="34" charset="0"/>
                <a:cs typeface="UVnAvant-Narrow" panose="020B0500000000000000" pitchFamily="34" charset="0"/>
              </a:rPr>
              <a:t>:</a:t>
            </a:r>
            <a:endParaRPr lang="en-US" sz="33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4" name="Rectangle 3"/>
          <p:cNvSpPr>
            <a:spLocks noChangeArrowheads="1"/>
          </p:cNvSpPr>
          <p:nvPr/>
        </p:nvSpPr>
        <p:spPr bwMode="auto">
          <a:xfrm>
            <a:off x="437431" y="953341"/>
            <a:ext cx="10869457"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just"/>
            <a:r>
              <a:rPr kumimoji="0" lang="en-US" altLang="en-US" sz="3000" b="0" i="0" u="none" strike="noStrike" cap="none" normalizeH="0" baseline="0" dirty="0" smtClean="0">
                <a:ln>
                  <a:noFill/>
                </a:ln>
                <a:solidFill>
                  <a:schemeClr val="tx1"/>
                </a:solidFill>
                <a:effectLst/>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Có một chú bé chăn cừu thường thả cừu gần chân núi, Một hôm, thấy buồn quá, chú nghĩ ra một trò đùa cho vui. Chú giả vờ kêu toáng lên:</a:t>
            </a:r>
          </a:p>
          <a:p>
            <a:pPr algn="just"/>
            <a:r>
              <a:rPr lang="en-US" sz="3000" dirty="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Sói! Sói! Cứu tôi với!</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Nghe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tiếng kêu cứu, mấy bác nông dân đang làm việc gần đấy tức tốc chạy tới. Nhưng họ không thấy sói đâu. Thấy vậy, chú khoái chí lắm.</a:t>
            </a:r>
          </a:p>
          <a:p>
            <a:pPr algn="just"/>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Mấy </a:t>
            </a:r>
            <a:r>
              <a:rPr lang="vi-VN" sz="3000" dirty="0">
                <a:latin typeface="UVnAvant-Narrow" panose="020B0500000000000000" pitchFamily="34" charset="0"/>
                <a:ea typeface="UVnAvant-Narrow" panose="020B0500000000000000" pitchFamily="34" charset="0"/>
                <a:cs typeface="UVnAvant-Narrow" panose="020B0500000000000000" pitchFamily="34" charset="0"/>
              </a:rPr>
              <a:t>hôm sau, chú lại </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bày</a:t>
            </a:r>
            <a:r>
              <a:rPr lang="en-US"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en-US" sz="3000" dirty="0" err="1" smtClean="0">
                <a:latin typeface="UVnAvant-Narrow" panose="020B0500000000000000" pitchFamily="34" charset="0"/>
                <a:ea typeface="UVnAvant-Narrow" panose="020B0500000000000000" pitchFamily="34" charset="0"/>
                <a:cs typeface="UVnAvant-Narrow" panose="020B0500000000000000" pitchFamily="34" charset="0"/>
              </a:rPr>
              <a:t>ra</a:t>
            </a:r>
            <a:r>
              <a:rPr lang="vi-VN" sz="3000" dirty="0" smtClean="0">
                <a:latin typeface="UVnAvant-Narrow" panose="020B0500000000000000" pitchFamily="34" charset="0"/>
                <a:ea typeface="UVnAvant-Narrow" panose="020B0500000000000000" pitchFamily="34" charset="0"/>
                <a:cs typeface="UVnAvant-Narrow" panose="020B0500000000000000" pitchFamily="34" charset="0"/>
              </a:rPr>
              <a:t> </a:t>
            </a:r>
            <a:r>
              <a:rPr lang="vi-VN" sz="3000" dirty="0">
                <a:latin typeface="UVnAvant-Narrow" panose="020B0500000000000000" pitchFamily="34" charset="0"/>
                <a:ea typeface="UVnAvant-Narrow" panose="020B0500000000000000" pitchFamily="34" charset="0"/>
                <a:cs typeface="UVnAvant-Narrow" panose="020B0500000000000000" pitchFamily="34" charset="0"/>
              </a:rPr>
              <a:t>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5" name="矩形 8"/>
          <p:cNvSpPr/>
          <p:nvPr/>
        </p:nvSpPr>
        <p:spPr>
          <a:xfrm>
            <a:off x="7427359" y="6342950"/>
            <a:ext cx="3879529" cy="485404"/>
          </a:xfrm>
          <a:prstGeom prst="rect">
            <a:avLst/>
          </a:prstGeom>
        </p:spPr>
        <p:txBody>
          <a:bodyPr wrap="square" lIns="114949" tIns="57475" rIns="114949" bIns="57475">
            <a:spAutoFit/>
          </a:bodyPr>
          <a:lstStyle/>
          <a:p>
            <a:pPr algn="ctr"/>
            <a:r>
              <a:rPr lang="en-US" sz="2400" i="1">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(Theo </a:t>
            </a:r>
            <a:r>
              <a:rPr lang="en-US" sz="2400" i="1">
                <a:solidFill>
                  <a:srgbClr val="0C0CE4"/>
                </a:solidFill>
                <a:latin typeface="UVnAvant-Narrow" panose="020B0500000000000000" pitchFamily="34" charset="0"/>
                <a:ea typeface="UVnAvant-Narrow" panose="020B0500000000000000" pitchFamily="34" charset="0"/>
                <a:cs typeface="UVnAvant-Narrow" panose="020B0500000000000000" pitchFamily="34" charset="0"/>
              </a:rPr>
              <a:t>Ê-dốp</a:t>
            </a:r>
            <a:r>
              <a:rPr lang="en-US" sz="2400" i="1" smtClean="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a:t>
            </a:r>
            <a:endParaRPr lang="vi-VN" sz="2400">
              <a:solidFill>
                <a:srgbClr val="0000FF"/>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Oval 5"/>
          <p:cNvSpPr/>
          <p:nvPr/>
        </p:nvSpPr>
        <p:spPr>
          <a:xfrm>
            <a:off x="461501" y="1039428"/>
            <a:ext cx="470029" cy="44903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smtClean="0">
                <a:solidFill>
                  <a:schemeClr val="tx1"/>
                </a:solidFill>
              </a:rPr>
              <a:t>1</a:t>
            </a:r>
            <a:endParaRPr lang="en-US" b="1">
              <a:solidFill>
                <a:schemeClr val="tx1"/>
              </a:solidFill>
            </a:endParaRPr>
          </a:p>
        </p:txBody>
      </p:sp>
      <p:sp>
        <p:nvSpPr>
          <p:cNvPr id="7" name="Oval 6"/>
          <p:cNvSpPr/>
          <p:nvPr/>
        </p:nvSpPr>
        <p:spPr>
          <a:xfrm>
            <a:off x="445609" y="4204957"/>
            <a:ext cx="470029" cy="44903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a:solidFill>
                  <a:schemeClr val="tx1"/>
                </a:solidFill>
              </a:rPr>
              <a:t>2</a:t>
            </a:r>
          </a:p>
        </p:txBody>
      </p:sp>
    </p:spTree>
    <p:extLst>
      <p:ext uri="{BB962C8B-B14F-4D97-AF65-F5344CB8AC3E}">
        <p14:creationId xmlns:p14="http://schemas.microsoft.com/office/powerpoint/2010/main" xmlns="" val="54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2834</TotalTime>
  <Words>1154</Words>
  <Application>Microsoft Office PowerPoint</Application>
  <PresentationFormat>Custom</PresentationFormat>
  <Paragraphs>91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MT Tam Hang</dc:creator>
  <cp:lastModifiedBy>User</cp:lastModifiedBy>
  <cp:revision>511</cp:revision>
  <dcterms:created xsi:type="dcterms:W3CDTF">2020-11-15T00:36:03Z</dcterms:created>
  <dcterms:modified xsi:type="dcterms:W3CDTF">2022-03-28T23:32:06Z</dcterms:modified>
</cp:coreProperties>
</file>